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000" autoAdjust="0"/>
    <p:restoredTop sz="94424" autoAdjust="0"/>
  </p:normalViewPr>
  <p:slideViewPr>
    <p:cSldViewPr snapToGrid="0">
      <p:cViewPr varScale="1">
        <p:scale>
          <a:sx n="70" d="100"/>
          <a:sy n="70" d="100"/>
        </p:scale>
        <p:origin x="1410" y="66"/>
      </p:cViewPr>
      <p:guideLst/>
    </p:cSldViewPr>
  </p:slideViewPr>
  <p:notesTextViewPr>
    <p:cViewPr>
      <p:scale>
        <a:sx n="1" d="1"/>
        <a:sy n="1" d="1"/>
      </p:scale>
      <p:origin x="0" y="0"/>
    </p:cViewPr>
  </p:notesTextViewPr>
  <p:sorterViewPr>
    <p:cViewPr>
      <p:scale>
        <a:sx n="90" d="100"/>
        <a:sy n="90" d="100"/>
      </p:scale>
      <p:origin x="0" y="-62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C75EC47-7101-4A4F-A352-FDCEA8929976}" type="datetimeFigureOut">
              <a:rPr lang="zh-CN" altLang="en-US" smtClean="0"/>
              <a:t>2017/12/17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31389234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C75EC47-7101-4A4F-A352-FDCEA8929976}" type="datetimeFigureOut">
              <a:rPr lang="zh-CN" altLang="en-US" smtClean="0"/>
              <a:t>2017/12/17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18290231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C75EC47-7101-4A4F-A352-FDCEA8929976}" type="datetimeFigureOut">
              <a:rPr lang="zh-CN" altLang="en-US" smtClean="0"/>
              <a:t>2017/12/17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42396170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C75EC47-7101-4A4F-A352-FDCEA8929976}" type="datetimeFigureOut">
              <a:rPr lang="zh-CN" altLang="en-US" smtClean="0"/>
              <a:t>2017/12/17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10727964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C75EC47-7101-4A4F-A352-FDCEA8929976}" type="datetimeFigureOut">
              <a:rPr lang="zh-CN" altLang="en-US" smtClean="0"/>
              <a:t>2017/12/17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13593867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C75EC47-7101-4A4F-A352-FDCEA8929976}" type="datetimeFigureOut">
              <a:rPr lang="zh-CN" altLang="en-US" smtClean="0"/>
              <a:t>2017/12/17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37206579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C75EC47-7101-4A4F-A352-FDCEA8929976}" type="datetimeFigureOut">
              <a:rPr lang="zh-CN" altLang="en-US" smtClean="0"/>
              <a:t>2017/12/17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8159545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3C75EC47-7101-4A4F-A352-FDCEA8929976}" type="datetimeFigureOut">
              <a:rPr lang="zh-CN" altLang="en-US" smtClean="0"/>
              <a:t>2017/12/17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8206637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75EC47-7101-4A4F-A352-FDCEA8929976}" type="datetimeFigureOut">
              <a:rPr lang="zh-CN" altLang="en-US" smtClean="0"/>
              <a:t>2017/12/17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15180043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C75EC47-7101-4A4F-A352-FDCEA8929976}" type="datetimeFigureOut">
              <a:rPr lang="zh-CN" altLang="en-US" smtClean="0"/>
              <a:t>2017/12/17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20402836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C75EC47-7101-4A4F-A352-FDCEA8929976}" type="datetimeFigureOut">
              <a:rPr lang="zh-CN" altLang="en-US" smtClean="0"/>
              <a:t>2017/12/17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17815901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75EC47-7101-4A4F-A352-FDCEA8929976}" type="datetimeFigureOut">
              <a:rPr lang="zh-CN" altLang="en-US" smtClean="0"/>
              <a:t>2017/12/17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3EF0-ADF5-4FD3-A3D3-240DC9950E93}" type="slidenum">
              <a:rPr lang="zh-CN" altLang="en-US" smtClean="0"/>
              <a:t>‹#›</a:t>
            </a:fld>
            <a:endParaRPr lang="zh-CN" altLang="en-US"/>
          </a:p>
        </p:txBody>
      </p:sp>
    </p:spTree>
    <p:extLst>
      <p:ext uri="{BB962C8B-B14F-4D97-AF65-F5344CB8AC3E}">
        <p14:creationId xmlns:p14="http://schemas.microsoft.com/office/powerpoint/2010/main" val="4245691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6206" y="1389182"/>
            <a:ext cx="7740202" cy="707886"/>
          </a:xfrm>
          <a:prstGeom prst="rect">
            <a:avLst/>
          </a:prstGeom>
          <a:noFill/>
        </p:spPr>
        <p:txBody>
          <a:bodyPr wrap="square" rtlCol="0">
            <a:spAutoFit/>
          </a:bodyPr>
          <a:lstStyle/>
          <a:p>
            <a:pPr algn="ctr"/>
            <a:r>
              <a:rPr lang="zh-CN" altLang="en-US" sz="4000" b="1" dirty="0" smtClean="0">
                <a:latin typeface="隶书" panose="02010509060101010101" pitchFamily="49" charset="-122"/>
                <a:ea typeface="隶书" panose="02010509060101010101" pitchFamily="49" charset="-122"/>
              </a:rPr>
              <a:t>第</a:t>
            </a:r>
            <a:r>
              <a:rPr lang="en-US" altLang="zh-CN" sz="4000" b="1" dirty="0">
                <a:latin typeface="隶书" panose="02010509060101010101" pitchFamily="49" charset="-122"/>
                <a:ea typeface="隶书" panose="02010509060101010101" pitchFamily="49" charset="-122"/>
              </a:rPr>
              <a:t>2</a:t>
            </a:r>
            <a:r>
              <a:rPr lang="zh-CN" altLang="en-US" sz="4000" b="1" dirty="0" smtClean="0">
                <a:latin typeface="隶书" panose="02010509060101010101" pitchFamily="49" charset="-122"/>
                <a:ea typeface="隶书" panose="02010509060101010101" pitchFamily="49" charset="-122"/>
              </a:rPr>
              <a:t>章：种群和群落</a:t>
            </a:r>
            <a:endParaRPr lang="zh-CN" altLang="en-US" sz="4000" b="1" dirty="0">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730" y="3475848"/>
            <a:ext cx="3599999" cy="24480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187" y="3475848"/>
            <a:ext cx="3179221" cy="2448000"/>
          </a:xfrm>
          <a:prstGeom prst="rect">
            <a:avLst/>
          </a:prstGeom>
        </p:spPr>
      </p:pic>
    </p:spTree>
    <p:extLst>
      <p:ext uri="{BB962C8B-B14F-4D97-AF65-F5344CB8AC3E}">
        <p14:creationId xmlns:p14="http://schemas.microsoft.com/office/powerpoint/2010/main" val="12025074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1520" y="599080"/>
            <a:ext cx="8640000" cy="1424621"/>
          </a:xfrm>
          <a:prstGeom prst="rect">
            <a:avLst/>
          </a:prstGeom>
        </p:spPr>
        <p:txBody>
          <a:bodyPr vert="horz" lIns="91440" tIns="45720" rIns="91440" bIns="45720" rtlCol="0">
            <a:spAutoFit/>
          </a:bodyPr>
          <a:lstStyle/>
          <a:p>
            <a:pPr lvl="0" algn="just">
              <a:lnSpc>
                <a:spcPct val="150000"/>
              </a:lnSpc>
              <a:spcBef>
                <a:spcPts val="1200"/>
              </a:spcBef>
              <a:defRPr/>
            </a:pPr>
            <a:r>
              <a:rPr kumimoji="0" lang="zh-CN" altLang="en-US" sz="2000" b="1" i="0" u="none" strike="noStrike" kern="1200" cap="none" spc="0" normalizeH="0" baseline="0" noProof="0" dirty="0" smtClean="0">
                <a:ln>
                  <a:noFill/>
                </a:ln>
                <a:solidFill>
                  <a:schemeClr val="tx1"/>
                </a:solidFill>
                <a:uLnTx/>
                <a:uFillTx/>
              </a:rPr>
              <a:t>生态入侵</a:t>
            </a:r>
            <a:r>
              <a:rPr lang="zh-CN" altLang="en-US" sz="2000" dirty="0" smtClean="0"/>
              <a:t>（</a:t>
            </a:r>
            <a:r>
              <a:rPr lang="en-US" altLang="zh-CN" sz="2000" dirty="0" smtClean="0"/>
              <a:t>ecological invasion</a:t>
            </a:r>
            <a:r>
              <a:rPr lang="zh-CN" altLang="en-US" sz="2000" dirty="0" smtClean="0"/>
              <a:t>）</a:t>
            </a:r>
            <a:r>
              <a:rPr lang="zh-CN" altLang="en-US" sz="2000" dirty="0"/>
              <a:t>：</a:t>
            </a:r>
            <a:r>
              <a:rPr lang="zh-CN" altLang="en-US" sz="2000" dirty="0" smtClean="0"/>
              <a:t>由于人类有意识或无意识的把某种生物带入适宜其栖息和繁衍的地区，种群不断扩大，分布区逐步稳定地扩展，这种过程称生态入侵。入侵种由于缺乏天敌制约，容易泛滥成灾。</a:t>
            </a:r>
            <a:endParaRPr lang="en-US" altLang="zh-CN" sz="2000" dirty="0" smtClean="0"/>
          </a:p>
        </p:txBody>
      </p:sp>
      <p:pic>
        <p:nvPicPr>
          <p:cNvPr id="7" name="Picture 2" descr="d:\360se6\User Data\temp\t0177007f2c331694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859" y="2732444"/>
            <a:ext cx="5682170" cy="3872295"/>
          </a:xfrm>
          <a:prstGeom prst="rect">
            <a:avLst/>
          </a:prstGeom>
          <a:noFill/>
          <a:extLst>
            <a:ext uri="{909E8E84-426E-40DD-AFC4-6F175D3DCCD1}">
              <a14:hiddenFill xmlns:a14="http://schemas.microsoft.com/office/drawing/2010/main">
                <a:solidFill>
                  <a:srgbClr val="FFFFFF"/>
                </a:solidFill>
              </a14:hiddenFill>
            </a:ext>
          </a:extLst>
        </p:spPr>
      </p:pic>
      <p:sp>
        <p:nvSpPr>
          <p:cNvPr id="10" name="任意多边形 9"/>
          <p:cNvSpPr/>
          <p:nvPr/>
        </p:nvSpPr>
        <p:spPr>
          <a:xfrm>
            <a:off x="3207224" y="3768260"/>
            <a:ext cx="3166279" cy="1103991"/>
          </a:xfrm>
          <a:custGeom>
            <a:avLst/>
            <a:gdLst>
              <a:gd name="connsiteX0" fmla="*/ 0 w 2019868"/>
              <a:gd name="connsiteY0" fmla="*/ 1103991 h 1103991"/>
              <a:gd name="connsiteX1" fmla="*/ 1023582 w 2019868"/>
              <a:gd name="connsiteY1" fmla="*/ 66761 h 1103991"/>
              <a:gd name="connsiteX2" fmla="*/ 2019868 w 2019868"/>
              <a:gd name="connsiteY2" fmla="*/ 189591 h 1103991"/>
            </a:gdLst>
            <a:ahLst/>
            <a:cxnLst>
              <a:cxn ang="0">
                <a:pos x="connsiteX0" y="connsiteY0"/>
              </a:cxn>
              <a:cxn ang="0">
                <a:pos x="connsiteX1" y="connsiteY1"/>
              </a:cxn>
              <a:cxn ang="0">
                <a:pos x="connsiteX2" y="connsiteY2"/>
              </a:cxn>
            </a:cxnLst>
            <a:rect l="l" t="t" r="r" b="b"/>
            <a:pathLst>
              <a:path w="2019868" h="1103991">
                <a:moveTo>
                  <a:pt x="0" y="1103991"/>
                </a:moveTo>
                <a:cubicBezTo>
                  <a:pt x="343468" y="661576"/>
                  <a:pt x="686937" y="219161"/>
                  <a:pt x="1023582" y="66761"/>
                </a:cubicBezTo>
                <a:cubicBezTo>
                  <a:pt x="1360227" y="-85639"/>
                  <a:pt x="1690047" y="51976"/>
                  <a:pt x="2019868" y="189591"/>
                </a:cubicBezTo>
              </a:path>
            </a:pathLst>
          </a:custGeom>
          <a:noFill/>
          <a:ln>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3740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38355" y="459761"/>
            <a:ext cx="4395597" cy="3115326"/>
          </a:xfrm>
          <a:prstGeom prst="rect">
            <a:avLst/>
          </a:prstGeom>
        </p:spPr>
      </p:pic>
      <p:pic>
        <p:nvPicPr>
          <p:cNvPr id="5" name="图片 4"/>
          <p:cNvPicPr>
            <a:picLocks noChangeAspect="1"/>
          </p:cNvPicPr>
          <p:nvPr/>
        </p:nvPicPr>
        <p:blipFill>
          <a:blip r:embed="rId3"/>
          <a:stretch>
            <a:fillRect/>
          </a:stretch>
        </p:blipFill>
        <p:spPr>
          <a:xfrm>
            <a:off x="6167629" y="739872"/>
            <a:ext cx="2674340" cy="177131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79" y="4216021"/>
            <a:ext cx="3278569" cy="24480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9169" y="4216021"/>
            <a:ext cx="3202800" cy="2448000"/>
          </a:xfrm>
          <a:prstGeom prst="rect">
            <a:avLst/>
          </a:prstGeom>
        </p:spPr>
      </p:pic>
      <p:sp>
        <p:nvSpPr>
          <p:cNvPr id="10" name="文本框 9"/>
          <p:cNvSpPr txBox="1"/>
          <p:nvPr/>
        </p:nvSpPr>
        <p:spPr>
          <a:xfrm>
            <a:off x="4560711" y="4517408"/>
            <a:ext cx="461665" cy="1787857"/>
          </a:xfrm>
          <a:prstGeom prst="rect">
            <a:avLst/>
          </a:prstGeom>
          <a:noFill/>
        </p:spPr>
        <p:txBody>
          <a:bodyPr vert="eaVert" wrap="square" rtlCol="0">
            <a:spAutoFit/>
          </a:bodyPr>
          <a:lstStyle/>
          <a:p>
            <a:pPr algn="ctr"/>
            <a:r>
              <a:rPr lang="zh-CN" altLang="en-US" dirty="0" smtClean="0"/>
              <a:t>薇甘菊的危害</a:t>
            </a:r>
            <a:endParaRPr lang="zh-CN" altLang="en-US" dirty="0"/>
          </a:p>
        </p:txBody>
      </p:sp>
      <p:sp>
        <p:nvSpPr>
          <p:cNvPr id="11" name="文本框 10"/>
          <p:cNvSpPr txBox="1"/>
          <p:nvPr/>
        </p:nvSpPr>
        <p:spPr>
          <a:xfrm>
            <a:off x="504678" y="788204"/>
            <a:ext cx="461665" cy="2071567"/>
          </a:xfrm>
          <a:prstGeom prst="rect">
            <a:avLst/>
          </a:prstGeom>
          <a:noFill/>
        </p:spPr>
        <p:txBody>
          <a:bodyPr vert="eaVert" wrap="square" rtlCol="0">
            <a:spAutoFit/>
          </a:bodyPr>
          <a:lstStyle/>
          <a:p>
            <a:pPr algn="ctr"/>
            <a:r>
              <a:rPr lang="zh-CN" altLang="en-US" dirty="0" smtClean="0"/>
              <a:t>薇甘菊分布图</a:t>
            </a:r>
            <a:endParaRPr lang="zh-CN" altLang="en-US" dirty="0"/>
          </a:p>
        </p:txBody>
      </p:sp>
    </p:spTree>
    <p:extLst>
      <p:ext uri="{BB962C8B-B14F-4D97-AF65-F5344CB8AC3E}">
        <p14:creationId xmlns:p14="http://schemas.microsoft.com/office/powerpoint/2010/main" val="27828660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0626" y="736981"/>
            <a:ext cx="5459105" cy="1572803"/>
          </a:xfrm>
          <a:prstGeom prst="rect">
            <a:avLst/>
          </a:prstGeom>
          <a:noFill/>
        </p:spPr>
        <p:txBody>
          <a:bodyPr wrap="square" rtlCol="0">
            <a:spAutoFit/>
          </a:bodyPr>
          <a:lstStyle/>
          <a:p>
            <a:pPr>
              <a:lnSpc>
                <a:spcPct val="150000"/>
              </a:lnSpc>
              <a:spcBef>
                <a:spcPts val="600"/>
              </a:spcBef>
            </a:pPr>
            <a:r>
              <a:rPr lang="zh-CN" altLang="en-US" sz="2000" dirty="0" smtClean="0">
                <a:latin typeface="Times New Roman" panose="02020603050405020304" pitchFamily="18" charset="0"/>
                <a:cs typeface="Times New Roman" panose="02020603050405020304" pitchFamily="18" charset="0"/>
              </a:rPr>
              <a:t>什么是外来种（</a:t>
            </a:r>
            <a:r>
              <a:rPr lang="en-US" altLang="zh-CN" sz="2000" dirty="0" smtClean="0">
                <a:latin typeface="Times New Roman" panose="02020603050405020304" pitchFamily="18" charset="0"/>
                <a:cs typeface="Times New Roman" panose="02020603050405020304" pitchFamily="18" charset="0"/>
              </a:rPr>
              <a:t>alien species</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lnSpc>
                <a:spcPct val="150000"/>
              </a:lnSpc>
              <a:spcBef>
                <a:spcPts val="600"/>
              </a:spcBef>
            </a:pPr>
            <a:r>
              <a:rPr lang="zh-CN" altLang="en-US" sz="2000" dirty="0" smtClean="0">
                <a:latin typeface="Times New Roman" panose="02020603050405020304" pitchFamily="18" charset="0"/>
                <a:cs typeface="Times New Roman" panose="02020603050405020304" pitchFamily="18" charset="0"/>
              </a:rPr>
              <a:t>什么是入侵种（</a:t>
            </a:r>
            <a:r>
              <a:rPr lang="en-US" altLang="zh-CN" sz="2000" dirty="0" smtClean="0">
                <a:latin typeface="Times New Roman" panose="02020603050405020304" pitchFamily="18" charset="0"/>
                <a:cs typeface="Times New Roman" panose="02020603050405020304" pitchFamily="18" charset="0"/>
              </a:rPr>
              <a:t>invasive species</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lnSpc>
                <a:spcPct val="150000"/>
              </a:lnSpc>
              <a:spcBef>
                <a:spcPts val="600"/>
              </a:spcBef>
            </a:pPr>
            <a:r>
              <a:rPr lang="zh-CN" altLang="en-US" sz="2000" dirty="0" smtClean="0">
                <a:latin typeface="Times New Roman" panose="02020603050405020304" pitchFamily="18" charset="0"/>
                <a:cs typeface="Times New Roman" panose="02020603050405020304" pitchFamily="18" charset="0"/>
              </a:rPr>
              <a:t>桉树是入侵种吗？</a:t>
            </a:r>
            <a:endParaRPr lang="zh-CN" altLang="en-US"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909" y="2884159"/>
            <a:ext cx="5247280" cy="3305786"/>
          </a:xfrm>
          <a:prstGeom prst="rect">
            <a:avLst/>
          </a:prstGeom>
        </p:spPr>
      </p:pic>
      <p:sp>
        <p:nvSpPr>
          <p:cNvPr id="6" name="文本框 5"/>
          <p:cNvSpPr txBox="1"/>
          <p:nvPr/>
        </p:nvSpPr>
        <p:spPr>
          <a:xfrm>
            <a:off x="3169835" y="6276709"/>
            <a:ext cx="2579427" cy="369332"/>
          </a:xfrm>
          <a:prstGeom prst="rect">
            <a:avLst/>
          </a:prstGeom>
          <a:noFill/>
        </p:spPr>
        <p:txBody>
          <a:bodyPr wrap="square" rtlCol="0">
            <a:spAutoFit/>
          </a:bodyPr>
          <a:lstStyle/>
          <a:p>
            <a:pPr algn="ctr"/>
            <a:r>
              <a:rPr lang="zh-CN" altLang="en-US" dirty="0" smtClean="0"/>
              <a:t>桉树人工林</a:t>
            </a:r>
            <a:endParaRPr lang="zh-CN" altLang="en-US" dirty="0"/>
          </a:p>
        </p:txBody>
      </p:sp>
    </p:spTree>
    <p:extLst>
      <p:ext uri="{BB962C8B-B14F-4D97-AF65-F5344CB8AC3E}">
        <p14:creationId xmlns:p14="http://schemas.microsoft.com/office/powerpoint/2010/main" val="2408316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251520" y="460207"/>
            <a:ext cx="8640960" cy="2185214"/>
          </a:xfrm>
        </p:spPr>
        <p:txBody>
          <a:bodyPr>
            <a:spAutoFit/>
          </a:bodyPr>
          <a:lstStyle/>
          <a:p>
            <a:pPr algn="just">
              <a:lnSpc>
                <a:spcPct val="150000"/>
              </a:lnSpc>
              <a:spcBef>
                <a:spcPts val="1200"/>
              </a:spcBef>
              <a:buNone/>
            </a:pPr>
            <a:r>
              <a:rPr lang="en-US" altLang="zh-CN" sz="2400" dirty="0"/>
              <a:t>2</a:t>
            </a:r>
            <a:r>
              <a:rPr lang="en-US" altLang="zh-CN" sz="2400" dirty="0" smtClean="0">
                <a:solidFill>
                  <a:schemeClr val="tx1"/>
                </a:solidFill>
              </a:rPr>
              <a:t>.2   </a:t>
            </a:r>
            <a:r>
              <a:rPr lang="zh-CN" altLang="en-US" sz="2400" b="1" dirty="0" smtClean="0">
                <a:solidFill>
                  <a:schemeClr val="tx1"/>
                </a:solidFill>
              </a:rPr>
              <a:t>群落</a:t>
            </a:r>
            <a:r>
              <a:rPr lang="zh-CN" altLang="en-US" sz="2400" b="1" dirty="0"/>
              <a:t>生态学</a:t>
            </a:r>
            <a:endParaRPr lang="en-US" altLang="zh-CN" sz="2400" b="1" dirty="0" smtClean="0">
              <a:solidFill>
                <a:schemeClr val="tx1"/>
              </a:solidFill>
            </a:endParaRPr>
          </a:p>
          <a:p>
            <a:pPr marL="360000" lvl="0" indent="-360000" algn="just">
              <a:lnSpc>
                <a:spcPct val="150000"/>
              </a:lnSpc>
              <a:spcBef>
                <a:spcPts val="1200"/>
              </a:spcBef>
              <a:buFont typeface="Wingdings" pitchFamily="2" charset="2"/>
              <a:buChar char="ü"/>
              <a:defRPr/>
            </a:pPr>
            <a:r>
              <a:rPr lang="zh-CN" altLang="en-US" sz="2000" b="1" dirty="0" smtClean="0"/>
              <a:t>群落 </a:t>
            </a:r>
            <a:r>
              <a:rPr lang="en-US" altLang="zh-CN" sz="2000" b="1" dirty="0" smtClean="0"/>
              <a:t>(community)</a:t>
            </a:r>
            <a:r>
              <a:rPr lang="zh-CN" altLang="en-US" sz="2000" dirty="0" smtClean="0"/>
              <a:t>：</a:t>
            </a:r>
            <a:r>
              <a:rPr lang="zh-CN" altLang="en-US" sz="2000" dirty="0"/>
              <a:t>在特定空间或特定生境下，具有一定的生物种类组成，与环境之间能彼此影响、相互作用，具有一定的外貌和结构（包括形态结构、营养结构），并具有特定的功能的</a:t>
            </a:r>
            <a:r>
              <a:rPr lang="zh-CN" altLang="en-US" sz="2000" u="sng" dirty="0">
                <a:solidFill>
                  <a:srgbClr val="0000FF"/>
                </a:solidFill>
              </a:rPr>
              <a:t>生物集合体</a:t>
            </a:r>
            <a:r>
              <a:rPr lang="zh-CN" altLang="en-US" sz="2000" dirty="0" smtClean="0"/>
              <a:t>。</a:t>
            </a:r>
            <a:endParaRPr lang="en-US" altLang="zh-CN" sz="20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52" y="3460608"/>
            <a:ext cx="6890074" cy="2556000"/>
          </a:xfrm>
          <a:prstGeom prst="rect">
            <a:avLst/>
          </a:prstGeom>
        </p:spPr>
      </p:pic>
      <p:sp>
        <p:nvSpPr>
          <p:cNvPr id="7" name="文本框 6"/>
          <p:cNvSpPr txBox="1"/>
          <p:nvPr/>
        </p:nvSpPr>
        <p:spPr>
          <a:xfrm>
            <a:off x="2442951" y="6237028"/>
            <a:ext cx="4421875" cy="400110"/>
          </a:xfrm>
          <a:prstGeom prst="rect">
            <a:avLst/>
          </a:prstGeom>
          <a:noFill/>
        </p:spPr>
        <p:txBody>
          <a:bodyPr wrap="square" rtlCol="0">
            <a:spAutoFit/>
          </a:bodyPr>
          <a:lstStyle/>
          <a:p>
            <a:pPr algn="ctr"/>
            <a:r>
              <a:rPr lang="zh-CN" altLang="en-US" sz="2000" dirty="0" smtClean="0"/>
              <a:t>如何描述上述的水体生物群落？</a:t>
            </a:r>
            <a:endParaRPr lang="zh-CN" altLang="en-US" sz="2000" dirty="0"/>
          </a:p>
        </p:txBody>
      </p:sp>
    </p:spTree>
    <p:extLst>
      <p:ext uri="{BB962C8B-B14F-4D97-AF65-F5344CB8AC3E}">
        <p14:creationId xmlns:p14="http://schemas.microsoft.com/office/powerpoint/2010/main" val="19232674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87356" y="722194"/>
            <a:ext cx="6769290" cy="4512860"/>
          </a:xfrm>
          <a:prstGeom prst="rect">
            <a:avLst/>
          </a:prstGeom>
        </p:spPr>
      </p:pic>
      <p:sp>
        <p:nvSpPr>
          <p:cNvPr id="5" name="文本框 4"/>
          <p:cNvSpPr txBox="1"/>
          <p:nvPr/>
        </p:nvSpPr>
        <p:spPr>
          <a:xfrm>
            <a:off x="2292824" y="5745708"/>
            <a:ext cx="4558353" cy="400110"/>
          </a:xfrm>
          <a:prstGeom prst="rect">
            <a:avLst/>
          </a:prstGeom>
          <a:noFill/>
        </p:spPr>
        <p:txBody>
          <a:bodyPr wrap="square" rtlCol="0">
            <a:spAutoFit/>
          </a:bodyPr>
          <a:lstStyle/>
          <a:p>
            <a:pPr algn="ctr"/>
            <a:r>
              <a:rPr lang="zh-CN" altLang="en-US" sz="2000" dirty="0" smtClean="0"/>
              <a:t>陆地上最重要的群落：森林群落</a:t>
            </a:r>
            <a:endParaRPr lang="zh-CN" altLang="en-US" sz="2000" dirty="0"/>
          </a:p>
        </p:txBody>
      </p:sp>
    </p:spTree>
    <p:extLst>
      <p:ext uri="{BB962C8B-B14F-4D97-AF65-F5344CB8AC3E}">
        <p14:creationId xmlns:p14="http://schemas.microsoft.com/office/powerpoint/2010/main" val="38483680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480" y="351506"/>
            <a:ext cx="8640000" cy="3656001"/>
          </a:xfrm>
          <a:prstGeom prst="rect">
            <a:avLst/>
          </a:prstGeom>
          <a:noFill/>
          <a:effectLst/>
        </p:spPr>
        <p:txBody>
          <a:bodyPr wrap="square" rtlCol="0">
            <a:spAutoFit/>
          </a:bodyPr>
          <a:lstStyle/>
          <a:p>
            <a:pPr>
              <a:lnSpc>
                <a:spcPct val="150000"/>
              </a:lnSpc>
              <a:spcBef>
                <a:spcPts val="600"/>
              </a:spcBef>
            </a:pPr>
            <a:r>
              <a:rPr lang="zh-CN" altLang="en-US" sz="2000" b="1" dirty="0" smtClean="0"/>
              <a:t>关于群落性质的两种对立观点</a:t>
            </a:r>
            <a:endParaRPr lang="en-US" altLang="zh-CN" sz="2000" b="1" dirty="0" smtClean="0"/>
          </a:p>
          <a:p>
            <a:pPr indent="-360000" algn="just">
              <a:lnSpc>
                <a:spcPct val="150000"/>
              </a:lnSpc>
              <a:spcBef>
                <a:spcPts val="1200"/>
              </a:spcBef>
              <a:buClr>
                <a:schemeClr val="tx1"/>
              </a:buClr>
              <a:defRPr/>
            </a:pPr>
            <a:r>
              <a:rPr lang="zh-CN" altLang="en-US" sz="2000" b="1" dirty="0" smtClean="0"/>
              <a:t>机体论观点：</a:t>
            </a:r>
            <a:endParaRPr lang="en-US" altLang="zh-CN" sz="2000" b="1" dirty="0"/>
          </a:p>
          <a:p>
            <a:pPr marL="360000" indent="-360000" algn="just">
              <a:lnSpc>
                <a:spcPct val="150000"/>
              </a:lnSpc>
              <a:spcBef>
                <a:spcPts val="600"/>
              </a:spcBef>
              <a:buClr>
                <a:schemeClr val="tx1"/>
              </a:buClr>
              <a:buFont typeface="Arial" panose="020B0604020202020204" pitchFamily="34" charset="0"/>
              <a:buChar char="•"/>
              <a:defRPr/>
            </a:pPr>
            <a:r>
              <a:rPr lang="zh-CN" altLang="en-US" sz="2000" b="1" dirty="0" smtClean="0"/>
              <a:t>定义</a:t>
            </a:r>
            <a:r>
              <a:rPr lang="zh-CN" altLang="en-US" sz="2000" dirty="0" smtClean="0"/>
              <a:t>：认为群落是客观存在的自然单位（实体），是一个</a:t>
            </a:r>
            <a:r>
              <a:rPr lang="zh-CN" altLang="en-US" sz="2000" u="sng" dirty="0" smtClean="0">
                <a:solidFill>
                  <a:srgbClr val="0000FF"/>
                </a:solidFill>
              </a:rPr>
              <a:t>有组织的生物系统</a:t>
            </a:r>
            <a:r>
              <a:rPr lang="zh-CN" altLang="en-US" sz="2000" dirty="0" smtClean="0"/>
              <a:t>，像有机体与种群那样。</a:t>
            </a:r>
          </a:p>
          <a:p>
            <a:pPr marL="360000" indent="-360000" algn="just">
              <a:lnSpc>
                <a:spcPct val="150000"/>
              </a:lnSpc>
              <a:spcBef>
                <a:spcPts val="600"/>
              </a:spcBef>
              <a:buClr>
                <a:schemeClr val="tx1"/>
              </a:buClr>
              <a:buFont typeface="Arial" panose="020B0604020202020204" pitchFamily="34" charset="0"/>
              <a:buChar char="•"/>
              <a:defRPr/>
            </a:pPr>
            <a:r>
              <a:rPr lang="zh-CN" altLang="en-US" sz="2000" b="1" dirty="0" smtClean="0"/>
              <a:t>理论依据</a:t>
            </a:r>
            <a:r>
              <a:rPr lang="zh-CN" altLang="en-US" sz="2000" dirty="0" smtClean="0"/>
              <a:t>：群落演替过程类似于一个有机体的生活史，有诞生、生长、成熟、死亡的不同发育阶段。</a:t>
            </a:r>
          </a:p>
          <a:p>
            <a:pPr marL="360000" indent="-360000" algn="just">
              <a:lnSpc>
                <a:spcPct val="150000"/>
              </a:lnSpc>
              <a:spcBef>
                <a:spcPts val="600"/>
              </a:spcBef>
              <a:buClr>
                <a:schemeClr val="tx1"/>
              </a:buClr>
              <a:buFont typeface="Arial" panose="020B0604020202020204" pitchFamily="34" charset="0"/>
              <a:buChar char="•"/>
              <a:defRPr/>
            </a:pPr>
            <a:r>
              <a:rPr lang="zh-CN" altLang="en-US" sz="2000" b="1" dirty="0" smtClean="0"/>
              <a:t>代表人物</a:t>
            </a:r>
            <a:r>
              <a:rPr lang="zh-CN" altLang="en-US" sz="2000" dirty="0" smtClean="0"/>
              <a:t>：美国生态学家 </a:t>
            </a:r>
            <a:r>
              <a:rPr lang="en-US" altLang="zh-CN" sz="2000" dirty="0" smtClean="0"/>
              <a:t>Clements</a:t>
            </a:r>
            <a:r>
              <a:rPr lang="zh-CN" altLang="en-US" sz="2000" dirty="0" smtClean="0"/>
              <a:t>（</a:t>
            </a:r>
            <a:r>
              <a:rPr lang="en-US" altLang="zh-CN" sz="2000" dirty="0" smtClean="0"/>
              <a:t>1916</a:t>
            </a:r>
            <a:r>
              <a:rPr lang="zh-CN" altLang="en-US" sz="2000" dirty="0" smtClean="0"/>
              <a:t>，</a:t>
            </a:r>
            <a:r>
              <a:rPr lang="en-US" altLang="zh-CN" sz="2000" dirty="0" smtClean="0"/>
              <a:t>1928</a:t>
            </a:r>
            <a:r>
              <a:rPr lang="zh-CN" altLang="en-US" sz="2000" dirty="0" smtClean="0"/>
              <a:t>）</a:t>
            </a:r>
            <a:endParaRPr lang="en-US" altLang="zh-CN" sz="2000" dirty="0" smtClean="0"/>
          </a:p>
        </p:txBody>
      </p:sp>
      <p:pic>
        <p:nvPicPr>
          <p:cNvPr id="5" name="Picture 8" descr="d:\360se6\User Data\temp\bk_4ef5cfbfd2765654d76fae21eff34b05_QgNiAW.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4381" y="4242532"/>
            <a:ext cx="3065350" cy="2472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846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480" y="264416"/>
            <a:ext cx="8640000" cy="3963777"/>
          </a:xfrm>
          <a:prstGeom prst="rect">
            <a:avLst/>
          </a:prstGeom>
          <a:noFill/>
          <a:effectLst/>
        </p:spPr>
        <p:txBody>
          <a:bodyPr wrap="square" rtlCol="0">
            <a:spAutoFit/>
          </a:bodyPr>
          <a:lstStyle/>
          <a:p>
            <a:pPr marL="360000" indent="-360000" algn="just">
              <a:lnSpc>
                <a:spcPct val="150000"/>
              </a:lnSpc>
              <a:spcBef>
                <a:spcPts val="600"/>
              </a:spcBef>
              <a:buClr>
                <a:schemeClr val="tx1"/>
              </a:buClr>
              <a:defRPr/>
            </a:pPr>
            <a:r>
              <a:rPr lang="zh-CN" altLang="en-US" sz="2000" b="1" dirty="0" smtClean="0"/>
              <a:t>个体论观点</a:t>
            </a:r>
            <a:endParaRPr lang="en-US" altLang="zh-CN" sz="2000" b="1" dirty="0" smtClean="0"/>
          </a:p>
          <a:p>
            <a:pPr marL="360000" indent="-360000" algn="just">
              <a:lnSpc>
                <a:spcPct val="150000"/>
              </a:lnSpc>
              <a:spcBef>
                <a:spcPts val="600"/>
              </a:spcBef>
              <a:buClr>
                <a:schemeClr val="tx1"/>
              </a:buClr>
              <a:buFont typeface="Arial" panose="020B0604020202020204" pitchFamily="34" charset="0"/>
              <a:buChar char="•"/>
              <a:defRPr/>
            </a:pPr>
            <a:r>
              <a:rPr lang="zh-CN" altLang="en-US" sz="2000" b="1" dirty="0" smtClean="0"/>
              <a:t>定义</a:t>
            </a:r>
            <a:r>
              <a:rPr lang="zh-CN" altLang="en-US" sz="2000" dirty="0" smtClean="0"/>
              <a:t>：认为群落并非自然界的实体，群落内的物种之间、个体之间只具有</a:t>
            </a:r>
            <a:r>
              <a:rPr lang="zh-CN" altLang="en-US" sz="2000" u="sng" dirty="0" smtClean="0">
                <a:solidFill>
                  <a:srgbClr val="0000FF"/>
                </a:solidFill>
              </a:rPr>
              <a:t>松散的联系</a:t>
            </a:r>
            <a:r>
              <a:rPr lang="zh-CN" altLang="en-US" sz="2000" dirty="0" smtClean="0"/>
              <a:t>。群落是生态学家为了便于研究，从一个连续变化着的植被连续体中，人为确定的一组物种的集合。</a:t>
            </a:r>
            <a:endParaRPr lang="en-US" altLang="zh-CN" sz="2000" dirty="0" smtClean="0"/>
          </a:p>
          <a:p>
            <a:pPr marL="360000" indent="-360000" algn="just">
              <a:lnSpc>
                <a:spcPct val="150000"/>
              </a:lnSpc>
              <a:spcBef>
                <a:spcPts val="600"/>
              </a:spcBef>
              <a:buClr>
                <a:schemeClr val="tx1"/>
              </a:buClr>
              <a:buFont typeface="Arial" panose="020B0604020202020204" pitchFamily="34" charset="0"/>
              <a:buChar char="•"/>
              <a:defRPr/>
            </a:pPr>
            <a:r>
              <a:rPr lang="zh-CN" altLang="en-US" sz="2000" b="1" dirty="0" smtClean="0"/>
              <a:t>理论依据</a:t>
            </a:r>
            <a:r>
              <a:rPr lang="zh-CN" altLang="en-US" sz="2000" dirty="0" smtClean="0"/>
              <a:t>：因为群落的存在依赖于特定的生境与物种的选择性，但环境条件在空间与时间上都是不断变化的，环境的逐渐变化而引起的群落的差异性是连续的。因此群落之间不具有明显的边界。</a:t>
            </a:r>
            <a:endParaRPr lang="en-US" altLang="zh-CN" sz="2000" dirty="0" smtClean="0"/>
          </a:p>
          <a:p>
            <a:pPr marL="360000" indent="-360000" algn="just">
              <a:lnSpc>
                <a:spcPct val="150000"/>
              </a:lnSpc>
              <a:spcBef>
                <a:spcPts val="600"/>
              </a:spcBef>
              <a:buClr>
                <a:schemeClr val="tx1"/>
              </a:buClr>
              <a:buFont typeface="Arial" panose="020B0604020202020204" pitchFamily="34" charset="0"/>
              <a:buChar char="•"/>
              <a:defRPr/>
            </a:pPr>
            <a:r>
              <a:rPr lang="zh-CN" altLang="en-US" sz="2000" b="1" dirty="0" smtClean="0"/>
              <a:t>代表人物</a:t>
            </a:r>
            <a:r>
              <a:rPr lang="zh-CN" altLang="en-US" sz="2000" dirty="0" smtClean="0"/>
              <a:t>：</a:t>
            </a:r>
            <a:r>
              <a:rPr lang="en-US" altLang="zh-CN" sz="2000" dirty="0" smtClean="0"/>
              <a:t>Gleason</a:t>
            </a:r>
            <a:r>
              <a:rPr lang="zh-CN" altLang="en-US" sz="2000" dirty="0" smtClean="0"/>
              <a:t>（</a:t>
            </a:r>
            <a:r>
              <a:rPr lang="en-US" altLang="zh-CN" sz="2000" dirty="0" smtClean="0"/>
              <a:t>1926</a:t>
            </a:r>
            <a:r>
              <a:rPr lang="zh-CN" altLang="en-US" sz="2000" dirty="0" smtClean="0"/>
              <a:t>）</a:t>
            </a:r>
          </a:p>
        </p:txBody>
      </p:sp>
      <p:pic>
        <p:nvPicPr>
          <p:cNvPr id="5" name="图片 4"/>
          <p:cNvPicPr>
            <a:picLocks noChangeAspect="1"/>
          </p:cNvPicPr>
          <p:nvPr/>
        </p:nvPicPr>
        <p:blipFill>
          <a:blip r:embed="rId2"/>
          <a:stretch>
            <a:fillRect/>
          </a:stretch>
        </p:blipFill>
        <p:spPr>
          <a:xfrm>
            <a:off x="3098041" y="4489156"/>
            <a:ext cx="2969958" cy="2223127"/>
          </a:xfrm>
          <a:prstGeom prst="rect">
            <a:avLst/>
          </a:prstGeom>
        </p:spPr>
      </p:pic>
    </p:spTree>
    <p:extLst>
      <p:ext uri="{BB962C8B-B14F-4D97-AF65-F5344CB8AC3E}">
        <p14:creationId xmlns:p14="http://schemas.microsoft.com/office/powerpoint/2010/main" val="14490727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1520" y="836712"/>
            <a:ext cx="8640000" cy="1477328"/>
          </a:xfrm>
          <a:prstGeom prst="rect">
            <a:avLst/>
          </a:prstGeom>
        </p:spPr>
        <p:txBody>
          <a:bodyPr vert="horz" wrap="square" lIns="91440" tIns="45720" rIns="91440" bIns="45720" rtlCol="0">
            <a:spAutoFit/>
          </a:bodyPr>
          <a:lstStyle/>
          <a:p>
            <a:pPr marR="0" lvl="0" algn="just" defTabSz="914400" rtl="0" eaLnBrk="1" fontAlgn="auto" latinLnBrk="0" hangingPunct="1">
              <a:lnSpc>
                <a:spcPct val="150000"/>
              </a:lnSpc>
              <a:spcBef>
                <a:spcPts val="600"/>
              </a:spcBef>
              <a:spcAft>
                <a:spcPts val="0"/>
              </a:spcAft>
              <a:buClr>
                <a:srgbClr val="D05620"/>
              </a:buClr>
              <a:buSzTx/>
              <a:tabLst/>
              <a:defRPr/>
            </a:pPr>
            <a:r>
              <a:rPr kumimoji="0" lang="zh-CN" altLang="en-US" sz="2000" b="1" i="0" u="none" strike="noStrike" kern="1200" cap="none" spc="0" normalizeH="0" baseline="0" noProof="0" dirty="0" smtClean="0">
                <a:ln>
                  <a:noFill/>
                </a:ln>
                <a:solidFill>
                  <a:srgbClr val="030201"/>
                </a:solidFill>
                <a:uLnTx/>
                <a:uFillTx/>
              </a:rPr>
              <a:t>第三种观点：</a:t>
            </a:r>
            <a:r>
              <a:rPr kumimoji="0" lang="zh-CN" altLang="en-US" sz="2000" i="0" u="none" strike="noStrike" kern="1200" cap="none" spc="0" normalizeH="0" baseline="0" noProof="0" dirty="0" smtClean="0">
                <a:ln>
                  <a:noFill/>
                </a:ln>
                <a:solidFill>
                  <a:srgbClr val="030201"/>
                </a:solidFill>
                <a:uLnTx/>
                <a:uFillTx/>
              </a:rPr>
              <a:t>以上两派因研究区域与对象不同而各持己见。还有一些学者认为，两派学者都未能包括全部真理，现实的自然群落，可能处于</a:t>
            </a:r>
            <a:r>
              <a:rPr kumimoji="0" lang="zh-CN" altLang="en-US" sz="2000" i="0" u="sng" strike="noStrike" kern="1200" cap="none" spc="0" normalizeH="0" baseline="0" noProof="0" dirty="0" smtClean="0">
                <a:ln>
                  <a:noFill/>
                </a:ln>
                <a:solidFill>
                  <a:srgbClr val="0000FF"/>
                </a:solidFill>
                <a:uLnTx/>
                <a:uFillTx/>
              </a:rPr>
              <a:t>个体论</a:t>
            </a:r>
            <a:r>
              <a:rPr kumimoji="0" lang="zh-CN" altLang="en-US" sz="2000" i="0" u="none" strike="noStrike" kern="1200" cap="none" spc="0" normalizeH="0" baseline="0" noProof="0" dirty="0" smtClean="0">
                <a:ln>
                  <a:noFill/>
                </a:ln>
                <a:solidFill>
                  <a:srgbClr val="030201"/>
                </a:solidFill>
                <a:uLnTx/>
                <a:uFillTx/>
              </a:rPr>
              <a:t>到</a:t>
            </a:r>
            <a:r>
              <a:rPr kumimoji="0" lang="zh-CN" altLang="en-US" sz="2000" i="0" u="sng" strike="noStrike" kern="1200" cap="none" spc="0" normalizeH="0" baseline="0" noProof="0" dirty="0" smtClean="0">
                <a:ln>
                  <a:noFill/>
                </a:ln>
                <a:solidFill>
                  <a:srgbClr val="0000FF"/>
                </a:solidFill>
                <a:uLnTx/>
                <a:uFillTx/>
              </a:rPr>
              <a:t>机体论</a:t>
            </a:r>
            <a:r>
              <a:rPr kumimoji="0" lang="zh-CN" altLang="en-US" sz="2000" i="0" u="none" strike="noStrike" kern="1200" cap="none" spc="0" normalizeH="0" baseline="0" noProof="0" dirty="0" smtClean="0">
                <a:ln>
                  <a:noFill/>
                </a:ln>
                <a:solidFill>
                  <a:srgbClr val="030201"/>
                </a:solidFill>
                <a:uLnTx/>
                <a:uFillTx/>
              </a:rPr>
              <a:t>的连续谱中的任何一点，或称 </a:t>
            </a:r>
            <a:r>
              <a:rPr kumimoji="0" lang="en-US" altLang="zh-CN" sz="2000" i="0" u="none" strike="noStrike" kern="1200" cap="none" spc="0" normalizeH="0" baseline="0" noProof="0" dirty="0" smtClean="0">
                <a:ln>
                  <a:noFill/>
                </a:ln>
                <a:solidFill>
                  <a:srgbClr val="030201"/>
                </a:solidFill>
                <a:uLnTx/>
                <a:uFillTx/>
              </a:rPr>
              <a:t>Gleason – Clements </a:t>
            </a:r>
            <a:r>
              <a:rPr kumimoji="0" lang="zh-CN" altLang="en-US" sz="2000" i="0" u="none" strike="noStrike" kern="1200" cap="none" spc="0" normalizeH="0" baseline="0" noProof="0" dirty="0" smtClean="0">
                <a:ln>
                  <a:noFill/>
                </a:ln>
                <a:solidFill>
                  <a:srgbClr val="030201"/>
                </a:solidFill>
                <a:uLnTx/>
                <a:uFillTx/>
              </a:rPr>
              <a:t>轴中的任何一点。</a:t>
            </a:r>
          </a:p>
        </p:txBody>
      </p:sp>
      <p:cxnSp>
        <p:nvCxnSpPr>
          <p:cNvPr id="5" name="直接连接符 4"/>
          <p:cNvCxnSpPr/>
          <p:nvPr/>
        </p:nvCxnSpPr>
        <p:spPr>
          <a:xfrm>
            <a:off x="2536804" y="4716029"/>
            <a:ext cx="403200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8" descr="d:\360se6\User Data\temp\bk_4ef5cfbfd2765654d76fae21eff34b05_QgNiAW.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8804" y="3923940"/>
            <a:ext cx="1963636" cy="158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d:\360se6\User Data\temp\20120419151057_UtGHx.jpeg"/>
          <p:cNvPicPr>
            <a:picLocks noChangeArrowheads="1"/>
          </p:cNvPicPr>
          <p:nvPr/>
        </p:nvPicPr>
        <p:blipFill rotWithShape="1">
          <a:blip r:embed="rId3" cstate="print">
            <a:extLst>
              <a:ext uri="{28A0092B-C50C-407E-A947-70E740481C1C}">
                <a14:useLocalDpi xmlns:a14="http://schemas.microsoft.com/office/drawing/2010/main" val="0"/>
              </a:ext>
            </a:extLst>
          </a:blip>
          <a:srcRect l="5903" t="7830" r="4218" b="7813"/>
          <a:stretch/>
        </p:blipFill>
        <p:spPr bwMode="auto">
          <a:xfrm>
            <a:off x="562413" y="3995949"/>
            <a:ext cx="1973943" cy="1476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p:cNvSpPr txBox="1"/>
          <p:nvPr/>
        </p:nvSpPr>
        <p:spPr>
          <a:xfrm>
            <a:off x="467544" y="5723964"/>
            <a:ext cx="2160000" cy="369332"/>
          </a:xfrm>
          <a:prstGeom prst="rect">
            <a:avLst/>
          </a:prstGeom>
          <a:noFill/>
        </p:spPr>
        <p:txBody>
          <a:bodyPr wrap="square" rtlCol="0">
            <a:spAutoFit/>
          </a:bodyPr>
          <a:lstStyle/>
          <a:p>
            <a:pPr algn="ctr"/>
            <a:r>
              <a:rPr lang="en-US" altLang="zh-CN" dirty="0" smtClean="0"/>
              <a:t>Gleason </a:t>
            </a:r>
            <a:r>
              <a:rPr lang="zh-CN" altLang="en-US" dirty="0" smtClean="0"/>
              <a:t>的个体论</a:t>
            </a:r>
            <a:endParaRPr lang="zh-CN" altLang="en-US" dirty="0"/>
          </a:p>
        </p:txBody>
      </p:sp>
      <p:sp>
        <p:nvSpPr>
          <p:cNvPr id="9" name="TextBox 8"/>
          <p:cNvSpPr txBox="1"/>
          <p:nvPr/>
        </p:nvSpPr>
        <p:spPr>
          <a:xfrm>
            <a:off x="6516216" y="5795972"/>
            <a:ext cx="2160000" cy="369332"/>
          </a:xfrm>
          <a:prstGeom prst="rect">
            <a:avLst/>
          </a:prstGeom>
          <a:noFill/>
        </p:spPr>
        <p:txBody>
          <a:bodyPr wrap="square" rtlCol="0">
            <a:spAutoFit/>
          </a:bodyPr>
          <a:lstStyle/>
          <a:p>
            <a:pPr algn="ctr"/>
            <a:r>
              <a:rPr lang="en-US" altLang="zh-CN" dirty="0" smtClean="0"/>
              <a:t>Clements </a:t>
            </a:r>
            <a:r>
              <a:rPr lang="zh-CN" altLang="en-US" dirty="0" smtClean="0"/>
              <a:t>的</a:t>
            </a:r>
            <a:r>
              <a:rPr lang="zh-CN" altLang="en-US" dirty="0"/>
              <a:t>机</a:t>
            </a:r>
            <a:r>
              <a:rPr lang="zh-CN" altLang="en-US" dirty="0" smtClean="0"/>
              <a:t>体论</a:t>
            </a:r>
            <a:endParaRPr lang="zh-CN" altLang="en-US" dirty="0"/>
          </a:p>
        </p:txBody>
      </p:sp>
      <p:sp>
        <p:nvSpPr>
          <p:cNvPr id="10" name="等腰三角形 9"/>
          <p:cNvSpPr/>
          <p:nvPr/>
        </p:nvSpPr>
        <p:spPr>
          <a:xfrm rot="10800000">
            <a:off x="4283968" y="4221088"/>
            <a:ext cx="360040" cy="360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455648" y="3590778"/>
            <a:ext cx="2016224" cy="369332"/>
          </a:xfrm>
          <a:prstGeom prst="rect">
            <a:avLst/>
          </a:prstGeom>
          <a:noFill/>
        </p:spPr>
        <p:txBody>
          <a:bodyPr wrap="square" rtlCol="0">
            <a:spAutoFit/>
          </a:bodyPr>
          <a:lstStyle/>
          <a:p>
            <a:pPr algn="ctr"/>
            <a:r>
              <a:rPr lang="zh-CN" altLang="en-US" dirty="0"/>
              <a:t>第三</a:t>
            </a:r>
            <a:r>
              <a:rPr lang="zh-CN" altLang="en-US" dirty="0" smtClean="0"/>
              <a:t>种观点</a:t>
            </a:r>
            <a:endParaRPr lang="zh-CN" altLang="en-US" dirty="0"/>
          </a:p>
        </p:txBody>
      </p:sp>
      <p:sp>
        <p:nvSpPr>
          <p:cNvPr id="12" name="椭圆 11"/>
          <p:cNvSpPr>
            <a:spLocks/>
          </p:cNvSpPr>
          <p:nvPr/>
        </p:nvSpPr>
        <p:spPr>
          <a:xfrm>
            <a:off x="3419872" y="3356992"/>
            <a:ext cx="2052000" cy="79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6792032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36525" y="1105900"/>
            <a:ext cx="6885299" cy="501291"/>
          </a:xfrm>
          <a:prstGeom prst="rect">
            <a:avLst/>
          </a:prstGeom>
          <a:noFill/>
          <a:effectLst/>
        </p:spPr>
        <p:txBody>
          <a:bodyPr wrap="square" rtlCol="0">
            <a:spAutoFit/>
          </a:bodyPr>
          <a:lstStyle/>
          <a:p>
            <a:pPr algn="ctr">
              <a:lnSpc>
                <a:spcPct val="150000"/>
              </a:lnSpc>
              <a:spcBef>
                <a:spcPts val="1200"/>
              </a:spcBef>
            </a:pPr>
            <a:r>
              <a:rPr lang="en-US" altLang="zh-CN" sz="2000" b="1" dirty="0" smtClean="0"/>
              <a:t> </a:t>
            </a:r>
            <a:r>
              <a:rPr lang="zh-CN" altLang="en-US" sz="2000" b="1" dirty="0" smtClean="0"/>
              <a:t>群落成员型分类：</a:t>
            </a:r>
            <a:r>
              <a:rPr lang="zh-CN" altLang="en-US" sz="2000" dirty="0" smtClean="0"/>
              <a:t>试分析下列植物群落物种组成的特点</a:t>
            </a:r>
            <a:endParaRPr lang="en-US" altLang="zh-CN" sz="20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60172"/>
            <a:ext cx="6834200" cy="341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73031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480" y="408434"/>
            <a:ext cx="8640000" cy="3093154"/>
          </a:xfrm>
          <a:prstGeom prst="rect">
            <a:avLst/>
          </a:prstGeom>
          <a:noFill/>
          <a:effectLst/>
        </p:spPr>
        <p:txBody>
          <a:bodyPr wrap="square" rtlCol="0">
            <a:spAutoFit/>
          </a:bodyPr>
          <a:lstStyle/>
          <a:p>
            <a:pPr algn="just">
              <a:lnSpc>
                <a:spcPct val="150000"/>
              </a:lnSpc>
              <a:spcBef>
                <a:spcPts val="600"/>
              </a:spcBef>
              <a:defRPr/>
            </a:pPr>
            <a:r>
              <a:rPr lang="zh-CN" altLang="en-US" sz="2000" b="1" dirty="0" smtClean="0"/>
              <a:t>优势种</a:t>
            </a:r>
            <a:r>
              <a:rPr lang="zh-CN" altLang="en-US" sz="2000" dirty="0" smtClean="0"/>
              <a:t>（</a:t>
            </a:r>
            <a:r>
              <a:rPr lang="en-US" altLang="zh-CN" sz="2000" dirty="0" smtClean="0"/>
              <a:t>dominant species</a:t>
            </a:r>
            <a:r>
              <a:rPr lang="zh-CN" altLang="en-US" sz="2000" dirty="0" smtClean="0"/>
              <a:t>）：</a:t>
            </a:r>
          </a:p>
          <a:p>
            <a:pPr marL="360000" lvl="1" indent="-360000" algn="just">
              <a:lnSpc>
                <a:spcPct val="150000"/>
              </a:lnSpc>
              <a:spcBef>
                <a:spcPts val="600"/>
              </a:spcBef>
              <a:buFont typeface="Arial" pitchFamily="34" charset="0"/>
              <a:buChar char="•"/>
              <a:defRPr/>
            </a:pPr>
            <a:r>
              <a:rPr lang="zh-CN" altLang="en-US" sz="2000" b="1" u="sng" dirty="0" smtClean="0"/>
              <a:t>定义</a:t>
            </a:r>
            <a:r>
              <a:rPr lang="zh-CN" altLang="en-US" sz="2000" dirty="0" smtClean="0"/>
              <a:t>：对群落结构、环境的形成有明显控制作用的植物种。特征是个体数量多、投影盖度大、生物量高、体积较大、生活能力较强。</a:t>
            </a:r>
            <a:endParaRPr lang="en-US" altLang="zh-CN" sz="2000" dirty="0" smtClean="0"/>
          </a:p>
          <a:p>
            <a:pPr marL="360000" lvl="1" indent="-360000" algn="just">
              <a:lnSpc>
                <a:spcPct val="150000"/>
              </a:lnSpc>
              <a:spcBef>
                <a:spcPts val="600"/>
              </a:spcBef>
              <a:buFont typeface="Arial" pitchFamily="34" charset="0"/>
              <a:buChar char="•"/>
              <a:defRPr/>
            </a:pPr>
            <a:r>
              <a:rPr lang="zh-CN" altLang="en-US" sz="2000" dirty="0" smtClean="0"/>
              <a:t>群落的不同层次可以有各自的优势种，比如森林群落中，乔木层、灌木层、草本层、地被层分别存在各自的优势种。优势</a:t>
            </a:r>
            <a:r>
              <a:rPr lang="zh-CN" altLang="en-US" sz="2000" dirty="0"/>
              <a:t>层（</a:t>
            </a:r>
            <a:r>
              <a:rPr lang="zh-CN" altLang="en-US" sz="2000" dirty="0" smtClean="0"/>
              <a:t>如森林的</a:t>
            </a:r>
            <a:r>
              <a:rPr lang="zh-CN" altLang="en-US" sz="2000" dirty="0"/>
              <a:t>乔木层</a:t>
            </a:r>
            <a:r>
              <a:rPr lang="zh-CN" altLang="en-US" sz="2000" dirty="0" smtClean="0"/>
              <a:t>）的优势种，称为</a:t>
            </a:r>
            <a:r>
              <a:rPr lang="zh-CN" altLang="en-US" sz="2000" u="sng" dirty="0">
                <a:solidFill>
                  <a:srgbClr val="0000FF"/>
                </a:solidFill>
              </a:rPr>
              <a:t>建群种</a:t>
            </a:r>
            <a:r>
              <a:rPr lang="zh-CN" altLang="en-US" sz="2000" dirty="0"/>
              <a:t>（</a:t>
            </a:r>
            <a:r>
              <a:rPr lang="en-US" altLang="zh-CN" sz="2000" dirty="0"/>
              <a:t>constructive species</a:t>
            </a:r>
            <a:r>
              <a:rPr lang="zh-CN" altLang="en-US" sz="2000" dirty="0" smtClean="0"/>
              <a:t>）</a:t>
            </a:r>
            <a:endParaRPr lang="en-US" altLang="zh-CN" sz="2000" dirty="0" smtClean="0"/>
          </a:p>
        </p:txBody>
      </p:sp>
      <p:pic>
        <p:nvPicPr>
          <p:cNvPr id="8" name="图片 7"/>
          <p:cNvPicPr>
            <a:picLocks noChangeAspect="1"/>
          </p:cNvPicPr>
          <p:nvPr/>
        </p:nvPicPr>
        <p:blipFill>
          <a:blip r:embed="rId2"/>
          <a:stretch>
            <a:fillRect/>
          </a:stretch>
        </p:blipFill>
        <p:spPr>
          <a:xfrm>
            <a:off x="4699910" y="3985146"/>
            <a:ext cx="4076522" cy="2670997"/>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80" y="4562747"/>
            <a:ext cx="4175999" cy="20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76070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251520" y="815055"/>
            <a:ext cx="8640960" cy="1215717"/>
          </a:xfrm>
        </p:spPr>
        <p:txBody>
          <a:bodyPr>
            <a:spAutoFit/>
          </a:bodyPr>
          <a:lstStyle/>
          <a:p>
            <a:pPr algn="just">
              <a:lnSpc>
                <a:spcPct val="150000"/>
              </a:lnSpc>
              <a:spcBef>
                <a:spcPts val="1200"/>
              </a:spcBef>
              <a:buNone/>
            </a:pPr>
            <a:r>
              <a:rPr lang="en-US" altLang="zh-CN" sz="2400" dirty="0"/>
              <a:t>2</a:t>
            </a:r>
            <a:r>
              <a:rPr lang="en-US" altLang="zh-CN" sz="2400" dirty="0" smtClean="0">
                <a:solidFill>
                  <a:schemeClr val="tx1"/>
                </a:solidFill>
              </a:rPr>
              <a:t>.1   </a:t>
            </a:r>
            <a:r>
              <a:rPr lang="zh-CN" altLang="en-US" sz="2400" b="1" dirty="0" smtClean="0">
                <a:solidFill>
                  <a:schemeClr val="tx1"/>
                </a:solidFill>
              </a:rPr>
              <a:t>种群</a:t>
            </a:r>
            <a:r>
              <a:rPr lang="zh-CN" altLang="en-US" sz="2400" b="1" dirty="0"/>
              <a:t>生态学</a:t>
            </a:r>
            <a:endParaRPr lang="en-US" altLang="zh-CN" sz="2400" b="1" dirty="0" smtClean="0">
              <a:solidFill>
                <a:schemeClr val="tx1"/>
              </a:solidFill>
            </a:endParaRPr>
          </a:p>
          <a:p>
            <a:pPr marL="0" indent="0" algn="just">
              <a:lnSpc>
                <a:spcPct val="150000"/>
              </a:lnSpc>
              <a:spcBef>
                <a:spcPts val="1200"/>
              </a:spcBef>
              <a:buNone/>
              <a:defRPr/>
            </a:pPr>
            <a:r>
              <a:rPr lang="zh-CN" altLang="en-US" sz="1800" b="1" dirty="0" smtClean="0"/>
              <a:t>种群 </a:t>
            </a:r>
            <a:r>
              <a:rPr lang="en-US" altLang="zh-CN" sz="1800" b="1" dirty="0" smtClean="0"/>
              <a:t>(population)</a:t>
            </a:r>
            <a:r>
              <a:rPr lang="zh-CN" altLang="en-US" sz="1800" dirty="0" smtClean="0"/>
              <a:t>：某</a:t>
            </a:r>
            <a:r>
              <a:rPr lang="zh-CN" altLang="en-US" sz="1800" dirty="0"/>
              <a:t>一特定的时间和空间</a:t>
            </a:r>
            <a:r>
              <a:rPr lang="zh-CN" altLang="en-US" sz="1800" dirty="0" smtClean="0"/>
              <a:t>中，</a:t>
            </a:r>
            <a:r>
              <a:rPr lang="zh-CN" altLang="en-US" sz="1800" u="sng" dirty="0" smtClean="0">
                <a:solidFill>
                  <a:srgbClr val="0000FF"/>
                </a:solidFill>
              </a:rPr>
              <a:t>可自由交配</a:t>
            </a:r>
            <a:r>
              <a:rPr lang="zh-CN" altLang="en-US" sz="1800" dirty="0" smtClean="0"/>
              <a:t>的同种</a:t>
            </a:r>
            <a:r>
              <a:rPr lang="zh-CN" altLang="en-US" sz="1800" dirty="0"/>
              <a:t>个体的组合</a:t>
            </a:r>
            <a:r>
              <a:rPr lang="zh-CN" altLang="en-US" sz="1800" dirty="0" smtClean="0"/>
              <a:t>。</a:t>
            </a:r>
            <a:endParaRPr lang="zh-CN" altLang="en-US" sz="1800" dirty="0"/>
          </a:p>
        </p:txBody>
      </p:sp>
      <p:sp>
        <p:nvSpPr>
          <p:cNvPr id="5" name="TextBox 3"/>
          <p:cNvSpPr txBox="1"/>
          <p:nvPr/>
        </p:nvSpPr>
        <p:spPr>
          <a:xfrm>
            <a:off x="1115616" y="5805265"/>
            <a:ext cx="2952328" cy="369332"/>
          </a:xfrm>
          <a:prstGeom prst="rect">
            <a:avLst/>
          </a:prstGeom>
          <a:noFill/>
        </p:spPr>
        <p:txBody>
          <a:bodyPr wrap="square" rtlCol="0">
            <a:spAutoFit/>
          </a:bodyPr>
          <a:lstStyle/>
          <a:p>
            <a:pPr algn="ctr"/>
            <a:r>
              <a:rPr lang="zh-CN" altLang="en-US" dirty="0" smtClean="0"/>
              <a:t>野生东北虎种群</a:t>
            </a:r>
            <a:endParaRPr lang="zh-CN" altLang="en-US" dirty="0"/>
          </a:p>
        </p:txBody>
      </p:sp>
      <p:sp>
        <p:nvSpPr>
          <p:cNvPr id="6" name="TextBox 9"/>
          <p:cNvSpPr txBox="1"/>
          <p:nvPr/>
        </p:nvSpPr>
        <p:spPr>
          <a:xfrm>
            <a:off x="5356475" y="5805265"/>
            <a:ext cx="2952328" cy="369332"/>
          </a:xfrm>
          <a:prstGeom prst="rect">
            <a:avLst/>
          </a:prstGeom>
          <a:noFill/>
        </p:spPr>
        <p:txBody>
          <a:bodyPr wrap="square" rtlCol="0">
            <a:spAutoFit/>
          </a:bodyPr>
          <a:lstStyle/>
          <a:p>
            <a:pPr algn="ctr"/>
            <a:r>
              <a:rPr lang="zh-CN" altLang="en-US" dirty="0"/>
              <a:t>马尾松</a:t>
            </a:r>
            <a:r>
              <a:rPr lang="zh-CN" altLang="en-US" dirty="0" smtClean="0"/>
              <a:t>种群</a:t>
            </a:r>
            <a:endParaRPr lang="zh-CN" altLang="en-US" dirty="0"/>
          </a:p>
        </p:txBody>
      </p:sp>
      <p:pic>
        <p:nvPicPr>
          <p:cNvPr id="7" name="图片 6"/>
          <p:cNvPicPr>
            <a:picLocks noChangeAspect="1"/>
          </p:cNvPicPr>
          <p:nvPr/>
        </p:nvPicPr>
        <p:blipFill>
          <a:blip r:embed="rId2"/>
          <a:stretch>
            <a:fillRect/>
          </a:stretch>
        </p:blipFill>
        <p:spPr>
          <a:xfrm>
            <a:off x="4987240" y="3284985"/>
            <a:ext cx="3694496" cy="2548349"/>
          </a:xfrm>
          <a:prstGeom prst="rect">
            <a:avLst/>
          </a:prstGeom>
        </p:spPr>
      </p:pic>
      <p:pic>
        <p:nvPicPr>
          <p:cNvPr id="8" name="图片 7"/>
          <p:cNvPicPr>
            <a:picLocks noChangeAspect="1"/>
          </p:cNvPicPr>
          <p:nvPr/>
        </p:nvPicPr>
        <p:blipFill>
          <a:blip r:embed="rId3"/>
          <a:stretch>
            <a:fillRect/>
          </a:stretch>
        </p:blipFill>
        <p:spPr>
          <a:xfrm>
            <a:off x="509815" y="3267143"/>
            <a:ext cx="4163929" cy="2548349"/>
          </a:xfrm>
          <a:prstGeom prst="rect">
            <a:avLst/>
          </a:prstGeom>
        </p:spPr>
      </p:pic>
    </p:spTree>
    <p:extLst>
      <p:ext uri="{BB962C8B-B14F-4D97-AF65-F5344CB8AC3E}">
        <p14:creationId xmlns:p14="http://schemas.microsoft.com/office/powerpoint/2010/main" val="21917379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1520" y="428625"/>
            <a:ext cx="8640960" cy="3425168"/>
          </a:xfrm>
          <a:prstGeom prst="rect">
            <a:avLst/>
          </a:prstGeom>
        </p:spPr>
        <p:txBody>
          <a:bodyPr vert="horz" lIns="91440" tIns="45720" rIns="91440" bIns="45720" rtlCol="0">
            <a:spAutoFit/>
          </a:bodyPr>
          <a:lstStyle/>
          <a:p>
            <a:pPr marR="0" lvl="0" algn="just" defTabSz="914400" rtl="0" eaLnBrk="1" fontAlgn="auto" latinLnBrk="0" hangingPunct="1">
              <a:lnSpc>
                <a:spcPct val="150000"/>
              </a:lnSpc>
              <a:spcBef>
                <a:spcPts val="600"/>
              </a:spcBef>
              <a:spcAft>
                <a:spcPts val="0"/>
              </a:spcAft>
              <a:buClrTx/>
              <a:buSzTx/>
              <a:tabLst/>
              <a:defRPr/>
            </a:pPr>
            <a:r>
              <a:rPr kumimoji="0" lang="zh-CN" altLang="en-US" sz="2000" b="1" i="0" strike="noStrike" kern="1200" cap="none" spc="0" normalizeH="0" baseline="0" noProof="0" dirty="0" smtClean="0">
                <a:ln>
                  <a:noFill/>
                </a:ln>
                <a:uLnTx/>
                <a:uFillTx/>
                <a:latin typeface="+mn-lt"/>
                <a:ea typeface="+mn-ea"/>
                <a:cs typeface="+mn-cs"/>
              </a:rPr>
              <a:t>亚优势种</a:t>
            </a:r>
            <a:r>
              <a:rPr kumimoji="0" lang="zh-CN" altLang="en-US" sz="2000" i="0" strike="noStrike" kern="1200" cap="none" spc="0" normalizeH="0" baseline="0" noProof="0" dirty="0" smtClean="0">
                <a:ln>
                  <a:noFill/>
                </a:ln>
                <a:uLnTx/>
                <a:uFillTx/>
                <a:latin typeface="+mn-lt"/>
                <a:ea typeface="+mn-ea"/>
                <a:cs typeface="+mn-cs"/>
              </a:rPr>
              <a:t>（</a:t>
            </a:r>
            <a:r>
              <a:rPr kumimoji="0" lang="en-US" altLang="zh-CN" sz="2000" i="0" strike="noStrike" kern="1200" cap="none" spc="0" normalizeH="0" baseline="0" noProof="0" dirty="0" smtClean="0">
                <a:ln>
                  <a:noFill/>
                </a:ln>
                <a:uLnTx/>
                <a:uFillTx/>
                <a:latin typeface="+mn-lt"/>
                <a:ea typeface="+mn-ea"/>
                <a:cs typeface="+mn-cs"/>
              </a:rPr>
              <a:t>subdominant species</a:t>
            </a:r>
            <a:r>
              <a:rPr kumimoji="0" lang="zh-CN" altLang="en-US" sz="2000" i="0" strike="noStrike" kern="1200" cap="none" spc="0" normalizeH="0" baseline="0" noProof="0" dirty="0" smtClean="0">
                <a:ln>
                  <a:noFill/>
                </a:ln>
                <a:uLnTx/>
                <a:uFillTx/>
                <a:latin typeface="+mn-lt"/>
                <a:ea typeface="+mn-ea"/>
                <a:cs typeface="+mn-cs"/>
              </a:rPr>
              <a:t>）：指个体数量与作用都次于优势种，但在决定群落性质和控制群落环境方面仍起着一定作用的植物种。</a:t>
            </a:r>
          </a:p>
          <a:p>
            <a:pPr marR="0" lvl="0" algn="just" defTabSz="914400" rtl="0" eaLnBrk="1" fontAlgn="auto" latinLnBrk="0" hangingPunct="1">
              <a:lnSpc>
                <a:spcPct val="150000"/>
              </a:lnSpc>
              <a:spcBef>
                <a:spcPts val="600"/>
              </a:spcBef>
              <a:spcAft>
                <a:spcPts val="0"/>
              </a:spcAft>
              <a:buClrTx/>
              <a:buSzTx/>
              <a:tabLst/>
              <a:defRPr/>
            </a:pPr>
            <a:r>
              <a:rPr kumimoji="0" lang="zh-CN" altLang="en-US" sz="2000" b="1" i="0" strike="noStrike" kern="1200" cap="none" spc="0" normalizeH="0" baseline="0" noProof="0" dirty="0" smtClean="0">
                <a:ln>
                  <a:noFill/>
                </a:ln>
                <a:uLnTx/>
                <a:uFillTx/>
                <a:latin typeface="+mn-lt"/>
                <a:ea typeface="+mn-ea"/>
                <a:cs typeface="+mn-cs"/>
              </a:rPr>
              <a:t>伴生种</a:t>
            </a:r>
            <a:r>
              <a:rPr kumimoji="0" lang="zh-CN" altLang="en-US" sz="2000" i="0" strike="noStrike" kern="1200" cap="none" spc="0" normalizeH="0" baseline="0" noProof="0" dirty="0" smtClean="0">
                <a:ln>
                  <a:noFill/>
                </a:ln>
                <a:uLnTx/>
                <a:uFillTx/>
                <a:latin typeface="+mn-lt"/>
                <a:ea typeface="+mn-ea"/>
                <a:cs typeface="+mn-cs"/>
              </a:rPr>
              <a:t>（</a:t>
            </a:r>
            <a:r>
              <a:rPr kumimoji="0" lang="en-US" altLang="zh-CN" sz="2000" i="0" strike="noStrike" kern="1200" cap="none" spc="0" normalizeH="0" baseline="0" noProof="0" dirty="0" smtClean="0">
                <a:ln>
                  <a:noFill/>
                </a:ln>
                <a:uLnTx/>
                <a:uFillTx/>
                <a:latin typeface="+mn-lt"/>
                <a:ea typeface="+mn-ea"/>
                <a:cs typeface="+mn-cs"/>
              </a:rPr>
              <a:t>companion species</a:t>
            </a:r>
            <a:r>
              <a:rPr kumimoji="0" lang="zh-CN" altLang="en-US" sz="2000" i="0" strike="noStrike" kern="1200" cap="none" spc="0" normalizeH="0" baseline="0" noProof="0" dirty="0" smtClean="0">
                <a:ln>
                  <a:noFill/>
                </a:ln>
                <a:uLnTx/>
                <a:uFillTx/>
                <a:latin typeface="+mn-lt"/>
                <a:ea typeface="+mn-ea"/>
                <a:cs typeface="+mn-cs"/>
              </a:rPr>
              <a:t>）：为群落的常见种类，它与优势种相伴存在，但不起主要作用。</a:t>
            </a:r>
          </a:p>
          <a:p>
            <a:pPr marR="0" lvl="0" algn="just" defTabSz="914400" rtl="0" eaLnBrk="1" fontAlgn="auto" latinLnBrk="0" hangingPunct="1">
              <a:lnSpc>
                <a:spcPct val="150000"/>
              </a:lnSpc>
              <a:spcBef>
                <a:spcPts val="600"/>
              </a:spcBef>
              <a:spcAft>
                <a:spcPts val="0"/>
              </a:spcAft>
              <a:buClrTx/>
              <a:buSzTx/>
              <a:tabLst/>
              <a:defRPr/>
            </a:pPr>
            <a:r>
              <a:rPr kumimoji="0" lang="zh-CN" altLang="en-US" sz="2000" b="1" i="0" strike="noStrike" kern="1200" cap="none" spc="0" normalizeH="0" baseline="0" noProof="0" dirty="0" smtClean="0">
                <a:ln>
                  <a:noFill/>
                </a:ln>
                <a:uLnTx/>
                <a:uFillTx/>
                <a:latin typeface="+mn-lt"/>
                <a:ea typeface="+mn-ea"/>
                <a:cs typeface="+mn-cs"/>
              </a:rPr>
              <a:t>偶见种</a:t>
            </a:r>
            <a:r>
              <a:rPr kumimoji="0" lang="zh-CN" altLang="en-US" sz="2000" i="0" strike="noStrike" kern="1200" cap="none" spc="0" normalizeH="0" baseline="0" noProof="0" dirty="0" smtClean="0">
                <a:ln>
                  <a:noFill/>
                </a:ln>
                <a:uLnTx/>
                <a:uFillTx/>
                <a:latin typeface="+mn-lt"/>
                <a:ea typeface="+mn-ea"/>
                <a:cs typeface="+mn-cs"/>
              </a:rPr>
              <a:t>或</a:t>
            </a:r>
            <a:r>
              <a:rPr kumimoji="0" lang="zh-CN" altLang="en-US" sz="2000" b="1" i="0" strike="noStrike" kern="1200" cap="none" spc="0" normalizeH="0" baseline="0" noProof="0" dirty="0" smtClean="0">
                <a:ln>
                  <a:noFill/>
                </a:ln>
                <a:uLnTx/>
                <a:uFillTx/>
                <a:latin typeface="+mn-lt"/>
                <a:ea typeface="+mn-ea"/>
                <a:cs typeface="+mn-cs"/>
              </a:rPr>
              <a:t>稀有种</a:t>
            </a:r>
            <a:r>
              <a:rPr kumimoji="0" lang="zh-CN" altLang="en-US" sz="2000" i="0" strike="noStrike" kern="1200" cap="none" spc="0" normalizeH="0" baseline="0" noProof="0" dirty="0" smtClean="0">
                <a:ln>
                  <a:noFill/>
                </a:ln>
                <a:uLnTx/>
                <a:uFillTx/>
                <a:latin typeface="+mn-lt"/>
                <a:ea typeface="+mn-ea"/>
                <a:cs typeface="+mn-cs"/>
              </a:rPr>
              <a:t>（</a:t>
            </a:r>
            <a:r>
              <a:rPr kumimoji="0" lang="en-US" altLang="zh-CN" sz="2000" i="0" strike="noStrike" kern="1200" cap="none" spc="0" normalizeH="0" baseline="0" noProof="0" dirty="0" smtClean="0">
                <a:ln>
                  <a:noFill/>
                </a:ln>
                <a:uLnTx/>
                <a:uFillTx/>
                <a:latin typeface="+mn-lt"/>
                <a:ea typeface="+mn-ea"/>
                <a:cs typeface="+mn-cs"/>
              </a:rPr>
              <a:t>rare species</a:t>
            </a:r>
            <a:r>
              <a:rPr kumimoji="0" lang="zh-CN" altLang="en-US" sz="2000" i="0" strike="noStrike" kern="1200" cap="none" spc="0" normalizeH="0" baseline="0" noProof="0" dirty="0" smtClean="0">
                <a:ln>
                  <a:noFill/>
                </a:ln>
                <a:uLnTx/>
                <a:uFillTx/>
                <a:latin typeface="+mn-lt"/>
                <a:ea typeface="+mn-ea"/>
                <a:cs typeface="+mn-cs"/>
              </a:rPr>
              <a:t>）：是那些在群落中出现频率很低、个体数量稀少的种类。偶见种可能</a:t>
            </a:r>
            <a:r>
              <a:rPr kumimoji="0" lang="zh-CN" altLang="en-US" sz="2000" i="0" u="sng" strike="noStrike" kern="1200" cap="none" spc="0" normalizeH="0" baseline="0" noProof="0" dirty="0" smtClean="0">
                <a:ln>
                  <a:noFill/>
                </a:ln>
                <a:solidFill>
                  <a:srgbClr val="0000FF"/>
                </a:solidFill>
                <a:uLnTx/>
                <a:uFillTx/>
                <a:latin typeface="+mn-lt"/>
                <a:ea typeface="+mn-ea"/>
                <a:cs typeface="+mn-cs"/>
              </a:rPr>
              <a:t>偶然地由人或动物带入</a:t>
            </a:r>
            <a:r>
              <a:rPr kumimoji="0" lang="zh-CN" altLang="en-US" sz="2000" i="0" strike="noStrike" kern="1200" cap="none" spc="0" normalizeH="0" baseline="0" noProof="0" dirty="0" smtClean="0">
                <a:ln>
                  <a:noFill/>
                </a:ln>
                <a:uLnTx/>
                <a:uFillTx/>
                <a:latin typeface="+mn-lt"/>
                <a:ea typeface="+mn-ea"/>
                <a:cs typeface="+mn-cs"/>
              </a:rPr>
              <a:t>，或随着某种条件的改变而侵入群落中，也可能是</a:t>
            </a:r>
            <a:r>
              <a:rPr kumimoji="0" lang="zh-CN" altLang="en-US" sz="2000" i="0" u="sng" strike="noStrike" kern="1200" cap="none" spc="0" normalizeH="0" baseline="0" noProof="0" dirty="0" smtClean="0">
                <a:ln>
                  <a:noFill/>
                </a:ln>
                <a:solidFill>
                  <a:srgbClr val="0000FF"/>
                </a:solidFill>
                <a:uLnTx/>
                <a:uFillTx/>
                <a:latin typeface="+mn-lt"/>
                <a:ea typeface="+mn-ea"/>
                <a:cs typeface="+mn-cs"/>
              </a:rPr>
              <a:t>衰退中的残遗种</a:t>
            </a:r>
            <a:r>
              <a:rPr kumimoji="0" lang="zh-CN" altLang="en-US" sz="2000" i="0" strike="noStrike" kern="1200" cap="none" spc="0" normalizeH="0" baseline="0" noProof="0" dirty="0" smtClean="0">
                <a:ln>
                  <a:noFill/>
                </a:ln>
                <a:uLnTx/>
                <a:uFillTx/>
                <a:latin typeface="+mn-lt"/>
                <a:ea typeface="+mn-ea"/>
                <a:cs typeface="+mn-cs"/>
              </a:rPr>
              <a:t>。</a:t>
            </a:r>
          </a:p>
        </p:txBody>
      </p:sp>
      <p:pic>
        <p:nvPicPr>
          <p:cNvPr id="5" name="Picture 2"/>
          <p:cNvPicPr>
            <a:picLocks noChangeAspect="1" noChangeArrowheads="1"/>
          </p:cNvPicPr>
          <p:nvPr/>
        </p:nvPicPr>
        <p:blipFill>
          <a:blip r:embed="rId2" cstate="print"/>
          <a:srcRect/>
          <a:stretch>
            <a:fillRect/>
          </a:stretch>
        </p:blipFill>
        <p:spPr bwMode="auto">
          <a:xfrm>
            <a:off x="2434490" y="4229537"/>
            <a:ext cx="4500000" cy="2362501"/>
          </a:xfrm>
          <a:prstGeom prst="rect">
            <a:avLst/>
          </a:prstGeom>
          <a:noFill/>
          <a:ln w="9525">
            <a:noFill/>
            <a:miter lim="800000"/>
            <a:headEnd/>
            <a:tailEnd/>
          </a:ln>
        </p:spPr>
      </p:pic>
    </p:spTree>
    <p:extLst>
      <p:ext uri="{BB962C8B-B14F-4D97-AF65-F5344CB8AC3E}">
        <p14:creationId xmlns:p14="http://schemas.microsoft.com/office/powerpoint/2010/main" val="26813738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8932" y="799271"/>
            <a:ext cx="8640000" cy="962956"/>
          </a:xfrm>
          <a:prstGeom prst="rect">
            <a:avLst/>
          </a:prstGeom>
          <a:noFill/>
          <a:effectLst/>
        </p:spPr>
        <p:txBody>
          <a:bodyPr wrap="square">
            <a:spAutoFit/>
          </a:bodyPr>
          <a:lstStyle/>
          <a:p>
            <a:pPr algn="just">
              <a:lnSpc>
                <a:spcPct val="150000"/>
              </a:lnSpc>
              <a:spcBef>
                <a:spcPts val="600"/>
              </a:spcBef>
            </a:pPr>
            <a:r>
              <a:rPr lang="zh-CN" altLang="en-US" sz="2000" b="1" dirty="0" smtClean="0"/>
              <a:t>关键种</a:t>
            </a:r>
            <a:r>
              <a:rPr lang="zh-CN" altLang="en-US" sz="2000" dirty="0" smtClean="0"/>
              <a:t>（</a:t>
            </a:r>
            <a:r>
              <a:rPr lang="en-US" altLang="zh-CN" sz="2000" dirty="0" smtClean="0"/>
              <a:t>keystone species</a:t>
            </a:r>
            <a:r>
              <a:rPr lang="zh-CN" altLang="en-US" sz="2000" dirty="0" smtClean="0"/>
              <a:t>）</a:t>
            </a:r>
            <a:r>
              <a:rPr lang="zh-CN" altLang="en-US" sz="2000" dirty="0"/>
              <a:t>：</a:t>
            </a:r>
            <a:r>
              <a:rPr lang="zh-CN" altLang="en-US" sz="2000" dirty="0" smtClean="0"/>
              <a:t>对群落结构、组成具有重要影响的一个物种，关键种的消失或削弱能引起整个群落发生根本性的变化。</a:t>
            </a:r>
            <a:endParaRPr lang="en-US" altLang="zh-CN" sz="2000" dirty="0" smtClean="0"/>
          </a:p>
        </p:txBody>
      </p:sp>
      <p:pic>
        <p:nvPicPr>
          <p:cNvPr id="5" name="图片 4"/>
          <p:cNvPicPr>
            <a:picLocks noChangeAspect="1"/>
          </p:cNvPicPr>
          <p:nvPr/>
        </p:nvPicPr>
        <p:blipFill>
          <a:blip r:embed="rId2"/>
          <a:stretch>
            <a:fillRect/>
          </a:stretch>
        </p:blipFill>
        <p:spPr>
          <a:xfrm>
            <a:off x="485102" y="2470361"/>
            <a:ext cx="3383573" cy="3158002"/>
          </a:xfrm>
          <a:prstGeom prst="rect">
            <a:avLst/>
          </a:prstGeom>
        </p:spPr>
      </p:pic>
      <p:sp>
        <p:nvSpPr>
          <p:cNvPr id="6" name="TextBox 3"/>
          <p:cNvSpPr txBox="1"/>
          <p:nvPr/>
        </p:nvSpPr>
        <p:spPr>
          <a:xfrm>
            <a:off x="5022375" y="2470361"/>
            <a:ext cx="3664430" cy="3416320"/>
          </a:xfrm>
          <a:prstGeom prst="rect">
            <a:avLst/>
          </a:prstGeom>
          <a:solidFill>
            <a:schemeClr val="accent5">
              <a:lumMod val="40000"/>
              <a:lumOff val="60000"/>
            </a:schemeClr>
          </a:solidFill>
          <a:effectLst>
            <a:outerShdw blurRad="50800" dist="63500" dir="2700000" algn="tl" rotWithShape="0">
              <a:prstClr val="black">
                <a:alpha val="40000"/>
              </a:prstClr>
            </a:outerShdw>
          </a:effectLst>
        </p:spPr>
        <p:txBody>
          <a:bodyPr wrap="square" rtlCol="0">
            <a:spAutoFit/>
          </a:bodyPr>
          <a:lstStyle/>
          <a:p>
            <a:pPr>
              <a:lnSpc>
                <a:spcPct val="150000"/>
              </a:lnSpc>
              <a:spcBef>
                <a:spcPts val="600"/>
              </a:spcBef>
            </a:pPr>
            <a:r>
              <a:rPr lang="en-US" altLang="zh-CN" b="1" dirty="0" smtClean="0"/>
              <a:t>Paine</a:t>
            </a:r>
            <a:r>
              <a:rPr lang="zh-CN" altLang="en-US" b="1" dirty="0" smtClean="0"/>
              <a:t>（</a:t>
            </a:r>
            <a:r>
              <a:rPr lang="en-US" altLang="zh-CN" b="1" dirty="0" smtClean="0"/>
              <a:t>1966</a:t>
            </a:r>
            <a:r>
              <a:rPr lang="zh-CN" altLang="en-US" b="1" dirty="0" smtClean="0"/>
              <a:t>）的岩底潮间带群落海星去除试验</a:t>
            </a:r>
            <a:r>
              <a:rPr lang="zh-CN" altLang="en-US" dirty="0" smtClean="0"/>
              <a:t>：海星以藤壶、贻贝、帽贝、石鳖等为食，如把所有海星去除，几个月后，样地中藤壶成了优势种，以后藤壶又被贻贝所排挤，贻贝成为优势种。该实验证明了顶级食肉动物</a:t>
            </a:r>
            <a:r>
              <a:rPr lang="zh-CN" altLang="en-US" dirty="0"/>
              <a:t>是</a:t>
            </a:r>
            <a:r>
              <a:rPr lang="zh-CN" altLang="en-US" dirty="0" smtClean="0"/>
              <a:t>决定群落结构的</a:t>
            </a:r>
            <a:r>
              <a:rPr lang="zh-CN" altLang="en-US" u="sng" dirty="0" smtClean="0">
                <a:solidFill>
                  <a:srgbClr val="0000FF"/>
                </a:solidFill>
              </a:rPr>
              <a:t>关键种</a:t>
            </a:r>
            <a:r>
              <a:rPr lang="zh-CN" altLang="en-US" dirty="0" smtClean="0"/>
              <a:t>（</a:t>
            </a:r>
            <a:r>
              <a:rPr lang="en-US" altLang="zh-CN" dirty="0" smtClean="0"/>
              <a:t>keystone species</a:t>
            </a:r>
            <a:r>
              <a:rPr lang="zh-CN" altLang="en-US" dirty="0" smtClean="0"/>
              <a:t>）。</a:t>
            </a:r>
          </a:p>
        </p:txBody>
      </p:sp>
    </p:spTree>
    <p:extLst>
      <p:ext uri="{BB962C8B-B14F-4D97-AF65-F5344CB8AC3E}">
        <p14:creationId xmlns:p14="http://schemas.microsoft.com/office/powerpoint/2010/main" val="22069001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475656" y="692696"/>
            <a:ext cx="3932792" cy="2627561"/>
          </a:xfrm>
          <a:prstGeom prst="rect">
            <a:avLst/>
          </a:prstGeom>
        </p:spPr>
      </p:pic>
      <p:pic>
        <p:nvPicPr>
          <p:cNvPr id="8" name="图片 7"/>
          <p:cNvPicPr>
            <a:picLocks noChangeAspect="1"/>
          </p:cNvPicPr>
          <p:nvPr/>
        </p:nvPicPr>
        <p:blipFill>
          <a:blip r:embed="rId3"/>
          <a:stretch>
            <a:fillRect/>
          </a:stretch>
        </p:blipFill>
        <p:spPr>
          <a:xfrm>
            <a:off x="323527" y="3933056"/>
            <a:ext cx="4563779" cy="2520000"/>
          </a:xfrm>
          <a:prstGeom prst="rect">
            <a:avLst/>
          </a:prstGeom>
        </p:spPr>
      </p:pic>
      <p:pic>
        <p:nvPicPr>
          <p:cNvPr id="9" name="图片 8"/>
          <p:cNvPicPr>
            <a:picLocks noChangeAspect="1"/>
          </p:cNvPicPr>
          <p:nvPr/>
        </p:nvPicPr>
        <p:blipFill>
          <a:blip r:embed="rId4"/>
          <a:stretch>
            <a:fillRect/>
          </a:stretch>
        </p:blipFill>
        <p:spPr>
          <a:xfrm>
            <a:off x="5508105" y="3922357"/>
            <a:ext cx="3359999" cy="2520000"/>
          </a:xfrm>
          <a:prstGeom prst="rect">
            <a:avLst/>
          </a:prstGeom>
        </p:spPr>
      </p:pic>
      <p:sp>
        <p:nvSpPr>
          <p:cNvPr id="10" name="云形标注 9"/>
          <p:cNvSpPr/>
          <p:nvPr/>
        </p:nvSpPr>
        <p:spPr>
          <a:xfrm>
            <a:off x="5508104" y="836712"/>
            <a:ext cx="2927952" cy="1656184"/>
          </a:xfrm>
          <a:prstGeom prst="cloudCallout">
            <a:avLst>
              <a:gd name="adj1" fmla="val -51597"/>
              <a:gd name="adj2" fmla="val 5425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b="1" dirty="0" smtClean="0">
                <a:solidFill>
                  <a:schemeClr val="tx1"/>
                </a:solidFill>
              </a:rPr>
              <a:t>狼</a:t>
            </a:r>
            <a:r>
              <a:rPr lang="zh-CN" altLang="en-US" b="1" dirty="0">
                <a:solidFill>
                  <a:schemeClr val="tx1"/>
                </a:solidFill>
              </a:rPr>
              <a:t>对草原有保护作用！</a:t>
            </a:r>
          </a:p>
        </p:txBody>
      </p:sp>
    </p:spTree>
    <p:extLst>
      <p:ext uri="{BB962C8B-B14F-4D97-AF65-F5344CB8AC3E}">
        <p14:creationId xmlns:p14="http://schemas.microsoft.com/office/powerpoint/2010/main" val="7854235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9759" y="542568"/>
            <a:ext cx="3852000" cy="2347950"/>
          </a:xfrm>
          <a:prstGeom prst="rect">
            <a:avLst/>
          </a:prstGeom>
          <a:noFill/>
        </p:spPr>
        <p:txBody>
          <a:bodyPr wrap="square" rtlCol="0">
            <a:spAutoFit/>
          </a:bodyPr>
          <a:lstStyle/>
          <a:p>
            <a:pPr algn="just">
              <a:lnSpc>
                <a:spcPct val="150000"/>
              </a:lnSpc>
              <a:spcBef>
                <a:spcPts val="1800"/>
              </a:spcBef>
              <a:defRPr/>
            </a:pPr>
            <a:r>
              <a:rPr lang="zh-CN" altLang="en-US" sz="2000" b="1" dirty="0" smtClean="0"/>
              <a:t>群落演替</a:t>
            </a:r>
            <a:r>
              <a:rPr lang="zh-CN" altLang="en-US" sz="2000" dirty="0" smtClean="0"/>
              <a:t> </a:t>
            </a:r>
            <a:r>
              <a:rPr lang="en-US" altLang="zh-CN" sz="2000" dirty="0" smtClean="0"/>
              <a:t>(succession</a:t>
            </a:r>
            <a:r>
              <a:rPr lang="en-US" altLang="zh-CN" sz="2000" dirty="0"/>
              <a:t>)</a:t>
            </a:r>
            <a:r>
              <a:rPr lang="zh-CN" altLang="en-US" sz="2000" dirty="0" smtClean="0"/>
              <a:t>：是</a:t>
            </a:r>
            <a:r>
              <a:rPr lang="zh-CN" altLang="en-US" sz="2000" dirty="0"/>
              <a:t>一个群落代替另一个群落的过程，是朝着一个方向的连续的变化过程，是群落的基本性质发生了</a:t>
            </a:r>
            <a:r>
              <a:rPr lang="zh-CN" altLang="en-US" sz="2000" dirty="0" smtClean="0"/>
              <a:t>改变，这是</a:t>
            </a:r>
            <a:r>
              <a:rPr lang="zh-CN" altLang="en-US" sz="2000" dirty="0"/>
              <a:t>群落动态</a:t>
            </a:r>
            <a:r>
              <a:rPr lang="zh-CN" altLang="en-US" sz="2000" dirty="0" smtClean="0"/>
              <a:t>的最重要特征。</a:t>
            </a:r>
            <a:endParaRPr lang="zh-CN" altLang="en-US" sz="2000" dirty="0"/>
          </a:p>
        </p:txBody>
      </p:sp>
      <p:sp>
        <p:nvSpPr>
          <p:cNvPr id="5" name="矩形 4"/>
          <p:cNvSpPr/>
          <p:nvPr/>
        </p:nvSpPr>
        <p:spPr>
          <a:xfrm>
            <a:off x="5357976" y="6147851"/>
            <a:ext cx="2817030" cy="400110"/>
          </a:xfrm>
          <a:prstGeom prst="rect">
            <a:avLst/>
          </a:prstGeom>
        </p:spPr>
        <p:txBody>
          <a:bodyPr wrap="square">
            <a:spAutoFit/>
          </a:bodyPr>
          <a:lstStyle/>
          <a:p>
            <a:pPr algn="ctr"/>
            <a:r>
              <a:rPr lang="zh-CN" altLang="en-US" sz="2000" dirty="0" smtClean="0"/>
              <a:t>桦树林被云杉林更替 </a:t>
            </a:r>
            <a:endParaRPr lang="zh-CN" altLang="en-US" sz="2000" dirty="0"/>
          </a:p>
        </p:txBody>
      </p:sp>
      <p:pic>
        <p:nvPicPr>
          <p:cNvPr id="6" name="图片 5"/>
          <p:cNvPicPr>
            <a:picLocks noChangeAspect="1"/>
          </p:cNvPicPr>
          <p:nvPr/>
        </p:nvPicPr>
        <p:blipFill>
          <a:blip r:embed="rId2"/>
          <a:stretch>
            <a:fillRect/>
          </a:stretch>
        </p:blipFill>
        <p:spPr>
          <a:xfrm>
            <a:off x="4385530" y="692696"/>
            <a:ext cx="4560203" cy="5322269"/>
          </a:xfrm>
          <a:prstGeom prst="rect">
            <a:avLst/>
          </a:prstGeom>
        </p:spPr>
      </p:pic>
    </p:spTree>
    <p:extLst>
      <p:ext uri="{BB962C8B-B14F-4D97-AF65-F5344CB8AC3E}">
        <p14:creationId xmlns:p14="http://schemas.microsoft.com/office/powerpoint/2010/main" val="12570283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70569" y="324076"/>
            <a:ext cx="2952328" cy="3785652"/>
          </a:xfrm>
          <a:prstGeom prst="rect">
            <a:avLst/>
          </a:prstGeom>
          <a:noFill/>
        </p:spPr>
        <p:txBody>
          <a:bodyPr wrap="square" rtlCol="0">
            <a:spAutoFit/>
          </a:bodyPr>
          <a:lstStyle/>
          <a:p>
            <a:pPr algn="just">
              <a:lnSpc>
                <a:spcPct val="150000"/>
              </a:lnSpc>
              <a:spcBef>
                <a:spcPts val="600"/>
              </a:spcBef>
              <a:defRPr/>
            </a:pPr>
            <a:r>
              <a:rPr lang="zh-CN" altLang="en-US" sz="2000" b="1" dirty="0" smtClean="0"/>
              <a:t>旱生演替系列</a:t>
            </a:r>
            <a:endParaRPr lang="zh-CN" altLang="en-US" sz="2000" b="1" dirty="0"/>
          </a:p>
          <a:p>
            <a:pPr indent="-360000" algn="just">
              <a:lnSpc>
                <a:spcPct val="150000"/>
              </a:lnSpc>
              <a:spcBef>
                <a:spcPts val="600"/>
              </a:spcBef>
              <a:buFont typeface="+mj-ea"/>
              <a:buAutoNum type="circleNumDbPlain"/>
              <a:defRPr/>
            </a:pPr>
            <a:r>
              <a:rPr lang="zh-CN" altLang="en-US" sz="2000" dirty="0" smtClean="0"/>
              <a:t>裸岩阶段</a:t>
            </a:r>
            <a:endParaRPr lang="en-US" altLang="zh-CN" sz="2000" dirty="0" smtClean="0"/>
          </a:p>
          <a:p>
            <a:pPr indent="-360000" algn="just">
              <a:lnSpc>
                <a:spcPct val="150000"/>
              </a:lnSpc>
              <a:spcBef>
                <a:spcPts val="600"/>
              </a:spcBef>
              <a:buFont typeface="+mj-ea"/>
              <a:buAutoNum type="circleNumDbPlain"/>
              <a:defRPr/>
            </a:pPr>
            <a:r>
              <a:rPr lang="zh-CN" altLang="en-US" sz="2000" dirty="0" smtClean="0"/>
              <a:t>地衣植物群落阶段</a:t>
            </a:r>
            <a:endParaRPr lang="en-US" altLang="zh-CN" sz="2000" dirty="0" smtClean="0"/>
          </a:p>
          <a:p>
            <a:pPr indent="-360000" algn="just">
              <a:lnSpc>
                <a:spcPct val="150000"/>
              </a:lnSpc>
              <a:spcBef>
                <a:spcPts val="600"/>
              </a:spcBef>
              <a:buFont typeface="+mj-ea"/>
              <a:buAutoNum type="circleNumDbPlain"/>
              <a:defRPr/>
            </a:pPr>
            <a:r>
              <a:rPr lang="zh-CN" altLang="en-US" sz="2000" dirty="0" smtClean="0"/>
              <a:t>苔藓植物群落阶段</a:t>
            </a:r>
            <a:endParaRPr lang="en-US" altLang="zh-CN" sz="2000" dirty="0" smtClean="0"/>
          </a:p>
          <a:p>
            <a:pPr indent="-360000" algn="just">
              <a:lnSpc>
                <a:spcPct val="150000"/>
              </a:lnSpc>
              <a:spcBef>
                <a:spcPts val="600"/>
              </a:spcBef>
              <a:buFont typeface="+mj-ea"/>
              <a:buAutoNum type="circleNumDbPlain"/>
              <a:defRPr/>
            </a:pPr>
            <a:r>
              <a:rPr lang="zh-CN" altLang="en-US" sz="2000" dirty="0" smtClean="0"/>
              <a:t>草本植物群落阶段</a:t>
            </a:r>
            <a:endParaRPr lang="en-US" altLang="zh-CN" sz="2000" dirty="0" smtClean="0"/>
          </a:p>
          <a:p>
            <a:pPr indent="-360000" algn="just">
              <a:lnSpc>
                <a:spcPct val="150000"/>
              </a:lnSpc>
              <a:spcBef>
                <a:spcPts val="600"/>
              </a:spcBef>
              <a:buFont typeface="+mj-ea"/>
              <a:buAutoNum type="circleNumDbPlain"/>
              <a:defRPr/>
            </a:pPr>
            <a:r>
              <a:rPr lang="zh-CN" altLang="en-US" sz="2000" dirty="0" smtClean="0"/>
              <a:t>灌木群落阶段</a:t>
            </a:r>
            <a:endParaRPr lang="en-US" altLang="zh-CN" sz="2000" dirty="0" smtClean="0"/>
          </a:p>
          <a:p>
            <a:pPr indent="-360000" algn="just">
              <a:lnSpc>
                <a:spcPct val="150000"/>
              </a:lnSpc>
              <a:spcBef>
                <a:spcPts val="600"/>
              </a:spcBef>
              <a:buFont typeface="+mj-ea"/>
              <a:buAutoNum type="circleNumDbPlain"/>
              <a:defRPr/>
            </a:pPr>
            <a:r>
              <a:rPr lang="zh-CN" altLang="en-US" sz="2000" dirty="0" smtClean="0"/>
              <a:t>乔木群落阶段</a:t>
            </a:r>
            <a:endParaRPr lang="zh-CN" altLang="en-US" sz="2000" dirty="0"/>
          </a:p>
        </p:txBody>
      </p:sp>
      <p:sp>
        <p:nvSpPr>
          <p:cNvPr id="5" name="矩形 4"/>
          <p:cNvSpPr/>
          <p:nvPr/>
        </p:nvSpPr>
        <p:spPr>
          <a:xfrm>
            <a:off x="4402353" y="1628800"/>
            <a:ext cx="4536000" cy="2246769"/>
          </a:xfrm>
          <a:prstGeom prst="rect">
            <a:avLst/>
          </a:prstGeom>
          <a:solidFill>
            <a:schemeClr val="accent6">
              <a:lumMod val="40000"/>
              <a:lumOff val="60000"/>
            </a:schemeClr>
          </a:solidFill>
          <a:effectLst>
            <a:outerShdw blurRad="50800" dist="38100" dir="2700000" algn="tl" rotWithShape="0">
              <a:prstClr val="black">
                <a:alpha val="40000"/>
              </a:prstClr>
            </a:outerShdw>
          </a:effectLst>
        </p:spPr>
        <p:txBody>
          <a:bodyPr wrap="square">
            <a:spAutoFit/>
          </a:bodyPr>
          <a:lstStyle/>
          <a:p>
            <a:pPr algn="just">
              <a:lnSpc>
                <a:spcPct val="150000"/>
              </a:lnSpc>
            </a:pPr>
            <a:r>
              <a:rPr lang="zh-CN" altLang="en-US" b="1" dirty="0" smtClean="0"/>
              <a:t>旱生演替系列就是：</a:t>
            </a:r>
            <a:endParaRPr lang="en-US" altLang="zh-CN" dirty="0" smtClean="0"/>
          </a:p>
          <a:p>
            <a:pPr marL="396000" indent="-288000" algn="just">
              <a:lnSpc>
                <a:spcPct val="150000"/>
              </a:lnSpc>
              <a:spcBef>
                <a:spcPts val="600"/>
              </a:spcBef>
              <a:buFont typeface="Arial" pitchFamily="34" charset="0"/>
              <a:buChar char="•"/>
            </a:pPr>
            <a:r>
              <a:rPr lang="zh-CN" altLang="en-US" dirty="0" smtClean="0"/>
              <a:t>植物长满裸地的过程</a:t>
            </a:r>
            <a:endParaRPr lang="en-US" altLang="zh-CN" dirty="0" smtClean="0"/>
          </a:p>
          <a:p>
            <a:pPr marL="396000" indent="-288000" algn="just">
              <a:lnSpc>
                <a:spcPct val="150000"/>
              </a:lnSpc>
              <a:buFont typeface="Arial" pitchFamily="34" charset="0"/>
              <a:buChar char="•"/>
            </a:pPr>
            <a:r>
              <a:rPr lang="zh-CN" altLang="en-US" dirty="0" smtClean="0"/>
              <a:t>种间关系形成的过程</a:t>
            </a:r>
            <a:endParaRPr lang="en-US" altLang="zh-CN" dirty="0" smtClean="0"/>
          </a:p>
          <a:p>
            <a:pPr marL="396000" indent="-288000" algn="just">
              <a:lnSpc>
                <a:spcPct val="150000"/>
              </a:lnSpc>
              <a:buFont typeface="Arial" pitchFamily="34" charset="0"/>
              <a:buChar char="•"/>
            </a:pPr>
            <a:r>
              <a:rPr lang="zh-CN" altLang="en-US" dirty="0" smtClean="0"/>
              <a:t>群落环境的形成过程</a:t>
            </a:r>
            <a:endParaRPr lang="en-US" altLang="zh-CN" dirty="0" smtClean="0"/>
          </a:p>
          <a:p>
            <a:pPr marL="396000" indent="-288000" algn="just">
              <a:lnSpc>
                <a:spcPct val="150000"/>
              </a:lnSpc>
              <a:buFont typeface="Arial" pitchFamily="34" charset="0"/>
              <a:buChar char="•"/>
            </a:pPr>
            <a:r>
              <a:rPr lang="zh-CN" altLang="en-US" dirty="0" smtClean="0"/>
              <a:t>土壤形成与植物演替协同发展的过程</a:t>
            </a: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557" y="4623643"/>
            <a:ext cx="1440000" cy="1080000"/>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r="11634"/>
          <a:stretch/>
        </p:blipFill>
        <p:spPr>
          <a:xfrm>
            <a:off x="1774725" y="4623643"/>
            <a:ext cx="1440160" cy="1080000"/>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r="17136"/>
          <a:stretch/>
        </p:blipFill>
        <p:spPr>
          <a:xfrm>
            <a:off x="3286893" y="4623643"/>
            <a:ext cx="1584176" cy="108000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3077" y="4623763"/>
            <a:ext cx="1439999" cy="1080000"/>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5109" y="4617176"/>
            <a:ext cx="1080000" cy="1080000"/>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07373" y="4623763"/>
            <a:ext cx="1357115" cy="1080000"/>
          </a:xfrm>
          <a:prstGeom prst="rect">
            <a:avLst/>
          </a:prstGeom>
        </p:spPr>
      </p:pic>
      <p:sp>
        <p:nvSpPr>
          <p:cNvPr id="12" name="文本框 11"/>
          <p:cNvSpPr txBox="1"/>
          <p:nvPr/>
        </p:nvSpPr>
        <p:spPr>
          <a:xfrm>
            <a:off x="406709" y="5697296"/>
            <a:ext cx="1224000" cy="396000"/>
          </a:xfrm>
          <a:prstGeom prst="rect">
            <a:avLst/>
          </a:prstGeom>
          <a:noFill/>
        </p:spPr>
        <p:txBody>
          <a:bodyPr wrap="square" rtlCol="0">
            <a:spAutoFit/>
          </a:bodyPr>
          <a:lstStyle/>
          <a:p>
            <a:pPr algn="ctr"/>
            <a:r>
              <a:rPr lang="zh-CN" altLang="en-US" dirty="0" smtClean="0"/>
              <a:t>裸岩阶段</a:t>
            </a:r>
            <a:endParaRPr lang="zh-CN" altLang="en-US" dirty="0"/>
          </a:p>
        </p:txBody>
      </p:sp>
      <p:sp>
        <p:nvSpPr>
          <p:cNvPr id="13" name="文本框 12"/>
          <p:cNvSpPr txBox="1"/>
          <p:nvPr/>
        </p:nvSpPr>
        <p:spPr>
          <a:xfrm>
            <a:off x="1846733" y="5697296"/>
            <a:ext cx="1224000" cy="396000"/>
          </a:xfrm>
          <a:prstGeom prst="rect">
            <a:avLst/>
          </a:prstGeom>
          <a:noFill/>
        </p:spPr>
        <p:txBody>
          <a:bodyPr wrap="square" rtlCol="0">
            <a:spAutoFit/>
          </a:bodyPr>
          <a:lstStyle/>
          <a:p>
            <a:pPr algn="ctr"/>
            <a:r>
              <a:rPr lang="zh-CN" altLang="en-US" dirty="0"/>
              <a:t>地衣</a:t>
            </a:r>
            <a:r>
              <a:rPr lang="zh-CN" altLang="en-US" dirty="0" smtClean="0"/>
              <a:t>阶段</a:t>
            </a:r>
            <a:endParaRPr lang="zh-CN" altLang="en-US" dirty="0"/>
          </a:p>
        </p:txBody>
      </p:sp>
      <p:sp>
        <p:nvSpPr>
          <p:cNvPr id="14" name="文本框 13"/>
          <p:cNvSpPr txBox="1"/>
          <p:nvPr/>
        </p:nvSpPr>
        <p:spPr>
          <a:xfrm>
            <a:off x="3431045" y="5697296"/>
            <a:ext cx="1224000" cy="396000"/>
          </a:xfrm>
          <a:prstGeom prst="rect">
            <a:avLst/>
          </a:prstGeom>
          <a:noFill/>
        </p:spPr>
        <p:txBody>
          <a:bodyPr wrap="square" rtlCol="0">
            <a:spAutoFit/>
          </a:bodyPr>
          <a:lstStyle/>
          <a:p>
            <a:pPr algn="ctr"/>
            <a:r>
              <a:rPr lang="zh-CN" altLang="en-US" dirty="0"/>
              <a:t>苔藓</a:t>
            </a:r>
            <a:r>
              <a:rPr lang="zh-CN" altLang="en-US" dirty="0" smtClean="0"/>
              <a:t>阶段</a:t>
            </a:r>
            <a:endParaRPr lang="zh-CN" altLang="en-US" dirty="0"/>
          </a:p>
        </p:txBody>
      </p:sp>
      <p:sp>
        <p:nvSpPr>
          <p:cNvPr id="15" name="文本框 14"/>
          <p:cNvSpPr txBox="1"/>
          <p:nvPr/>
        </p:nvSpPr>
        <p:spPr>
          <a:xfrm>
            <a:off x="4799061" y="5697296"/>
            <a:ext cx="1620000" cy="396000"/>
          </a:xfrm>
          <a:prstGeom prst="rect">
            <a:avLst/>
          </a:prstGeom>
          <a:noFill/>
        </p:spPr>
        <p:txBody>
          <a:bodyPr wrap="square" rtlCol="0">
            <a:spAutoFit/>
          </a:bodyPr>
          <a:lstStyle/>
          <a:p>
            <a:pPr algn="ctr"/>
            <a:r>
              <a:rPr lang="zh-CN" altLang="en-US" dirty="0" smtClean="0"/>
              <a:t>草本植物阶段</a:t>
            </a:r>
            <a:endParaRPr lang="zh-CN" altLang="en-US" dirty="0"/>
          </a:p>
        </p:txBody>
      </p:sp>
      <p:sp>
        <p:nvSpPr>
          <p:cNvPr id="16" name="文本框 15"/>
          <p:cNvSpPr txBox="1"/>
          <p:nvPr/>
        </p:nvSpPr>
        <p:spPr>
          <a:xfrm>
            <a:off x="6383237" y="5688004"/>
            <a:ext cx="1224000" cy="396000"/>
          </a:xfrm>
          <a:prstGeom prst="rect">
            <a:avLst/>
          </a:prstGeom>
          <a:noFill/>
        </p:spPr>
        <p:txBody>
          <a:bodyPr wrap="square" rtlCol="0">
            <a:spAutoFit/>
          </a:bodyPr>
          <a:lstStyle/>
          <a:p>
            <a:pPr algn="ctr"/>
            <a:r>
              <a:rPr lang="zh-CN" altLang="en-US" dirty="0" smtClean="0"/>
              <a:t>灌木阶段</a:t>
            </a:r>
            <a:endParaRPr lang="zh-CN" altLang="en-US" dirty="0"/>
          </a:p>
        </p:txBody>
      </p:sp>
      <p:sp>
        <p:nvSpPr>
          <p:cNvPr id="17" name="文本框 16"/>
          <p:cNvSpPr txBox="1"/>
          <p:nvPr/>
        </p:nvSpPr>
        <p:spPr>
          <a:xfrm>
            <a:off x="7668480" y="5697296"/>
            <a:ext cx="1224000" cy="396000"/>
          </a:xfrm>
          <a:prstGeom prst="rect">
            <a:avLst/>
          </a:prstGeom>
          <a:noFill/>
        </p:spPr>
        <p:txBody>
          <a:bodyPr wrap="square" rtlCol="0">
            <a:spAutoFit/>
          </a:bodyPr>
          <a:lstStyle/>
          <a:p>
            <a:pPr algn="ctr"/>
            <a:r>
              <a:rPr lang="zh-CN" altLang="en-US" dirty="0"/>
              <a:t>森林</a:t>
            </a:r>
            <a:r>
              <a:rPr lang="zh-CN" altLang="en-US" dirty="0" smtClean="0"/>
              <a:t>阶段</a:t>
            </a:r>
            <a:endParaRPr lang="zh-CN" altLang="en-US" dirty="0"/>
          </a:p>
        </p:txBody>
      </p:sp>
      <p:sp>
        <p:nvSpPr>
          <p:cNvPr id="18" name="右箭头 17"/>
          <p:cNvSpPr/>
          <p:nvPr/>
        </p:nvSpPr>
        <p:spPr>
          <a:xfrm>
            <a:off x="396472" y="6165304"/>
            <a:ext cx="8424000" cy="324000"/>
          </a:xfrm>
          <a:prstGeom prst="rightArrow">
            <a:avLst/>
          </a:prstGeom>
          <a:gradFill flip="none" rotWithShape="1">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6728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251520" y="811567"/>
            <a:ext cx="8640960" cy="3809889"/>
          </a:xfrm>
        </p:spPr>
        <p:txBody>
          <a:bodyPr>
            <a:spAutoFit/>
          </a:bodyPr>
          <a:lstStyle/>
          <a:p>
            <a:pPr marL="0" indent="0" algn="just">
              <a:lnSpc>
                <a:spcPct val="150000"/>
              </a:lnSpc>
              <a:spcBef>
                <a:spcPts val="1800"/>
              </a:spcBef>
              <a:buNone/>
            </a:pPr>
            <a:r>
              <a:rPr lang="en-GB" altLang="zh-CN" sz="2000" b="1" u="sng" dirty="0" smtClean="0"/>
              <a:t>Population</a:t>
            </a:r>
            <a:r>
              <a:rPr lang="en-GB" altLang="zh-CN" sz="2000" dirty="0" smtClean="0"/>
              <a:t> </a:t>
            </a:r>
            <a:r>
              <a:rPr lang="zh-CN" altLang="en-GB" sz="2000" dirty="0" smtClean="0"/>
              <a:t>一词来源于拉丁文 </a:t>
            </a:r>
            <a:r>
              <a:rPr lang="en-GB" altLang="zh-CN" sz="2000" dirty="0" err="1" smtClean="0"/>
              <a:t>Populus</a:t>
            </a:r>
            <a:r>
              <a:rPr lang="zh-CN" altLang="en-GB" sz="2000" dirty="0" smtClean="0"/>
              <a:t>。这一术语</a:t>
            </a:r>
            <a:r>
              <a:rPr lang="zh-CN" altLang="en-US" sz="2000" dirty="0" smtClean="0"/>
              <a:t>现在</a:t>
            </a:r>
            <a:r>
              <a:rPr lang="zh-CN" altLang="en-GB" sz="2000" dirty="0" smtClean="0"/>
              <a:t>被广泛使用，</a:t>
            </a:r>
            <a:r>
              <a:rPr lang="zh-CN" altLang="en-US" sz="2000" dirty="0" smtClean="0"/>
              <a:t>在</a:t>
            </a:r>
            <a:r>
              <a:rPr lang="zh-CN" altLang="en-GB" sz="2000" dirty="0" smtClean="0"/>
              <a:t>不同的学科，</a:t>
            </a:r>
            <a:r>
              <a:rPr lang="zh-CN" altLang="en-US" sz="2000" dirty="0" smtClean="0"/>
              <a:t>被译成</a:t>
            </a:r>
            <a:r>
              <a:rPr lang="zh-CN" altLang="en-GB" sz="2000" dirty="0" smtClean="0"/>
              <a:t>不同的名词。</a:t>
            </a:r>
            <a:endParaRPr lang="en-US" altLang="zh-CN" sz="2000" dirty="0" smtClean="0"/>
          </a:p>
          <a:p>
            <a:pPr marL="360000" indent="-360000" algn="just">
              <a:lnSpc>
                <a:spcPct val="150000"/>
              </a:lnSpc>
              <a:spcBef>
                <a:spcPts val="1800"/>
              </a:spcBef>
            </a:pPr>
            <a:r>
              <a:rPr lang="zh-CN" altLang="en-GB" sz="2000" dirty="0" smtClean="0"/>
              <a:t>人口学中译为</a:t>
            </a:r>
            <a:r>
              <a:rPr lang="zh-CN" altLang="en-GB" sz="2000" dirty="0" smtClean="0">
                <a:latin typeface="Arial" pitchFamily="34" charset="0"/>
              </a:rPr>
              <a:t>“</a:t>
            </a:r>
            <a:r>
              <a:rPr lang="zh-CN" altLang="en-GB" sz="2000" u="sng" dirty="0" smtClean="0">
                <a:solidFill>
                  <a:srgbClr val="0000FF"/>
                </a:solidFill>
              </a:rPr>
              <a:t>人口</a:t>
            </a:r>
            <a:r>
              <a:rPr lang="zh-CN" altLang="en-GB" sz="2000" dirty="0" smtClean="0">
                <a:latin typeface="Arial" pitchFamily="34" charset="0"/>
              </a:rPr>
              <a:t>”</a:t>
            </a:r>
            <a:r>
              <a:rPr lang="zh-CN" altLang="en-US" sz="2000" dirty="0" smtClean="0">
                <a:latin typeface="Arial" pitchFamily="34" charset="0"/>
              </a:rPr>
              <a:t>；</a:t>
            </a:r>
            <a:endParaRPr lang="en-US" altLang="zh-CN" sz="2000" dirty="0" smtClean="0">
              <a:latin typeface="Arial" pitchFamily="34" charset="0"/>
            </a:endParaRPr>
          </a:p>
          <a:p>
            <a:pPr marL="360000" indent="-360000" algn="just">
              <a:lnSpc>
                <a:spcPct val="150000"/>
              </a:lnSpc>
              <a:spcBef>
                <a:spcPts val="600"/>
              </a:spcBef>
            </a:pPr>
            <a:r>
              <a:rPr lang="zh-CN" altLang="en-GB" sz="2000" dirty="0" smtClean="0"/>
              <a:t>昆虫学中译为</a:t>
            </a:r>
            <a:r>
              <a:rPr lang="zh-CN" altLang="en-GB" sz="2000" dirty="0" smtClean="0">
                <a:latin typeface="Arial" pitchFamily="34" charset="0"/>
              </a:rPr>
              <a:t>“</a:t>
            </a:r>
            <a:r>
              <a:rPr lang="zh-CN" altLang="en-GB" sz="2000" u="sng" dirty="0" smtClean="0">
                <a:solidFill>
                  <a:srgbClr val="0000FF"/>
                </a:solidFill>
              </a:rPr>
              <a:t>虫口</a:t>
            </a:r>
            <a:r>
              <a:rPr lang="zh-CN" altLang="en-GB" sz="2000" dirty="0" smtClean="0">
                <a:latin typeface="Arial" pitchFamily="34" charset="0"/>
              </a:rPr>
              <a:t>”</a:t>
            </a:r>
            <a:r>
              <a:rPr lang="zh-CN" altLang="en-US" sz="2000" dirty="0" smtClean="0">
                <a:latin typeface="Arial" pitchFamily="34" charset="0"/>
              </a:rPr>
              <a:t>；</a:t>
            </a:r>
            <a:endParaRPr lang="en-US" altLang="zh-CN" sz="2000" dirty="0" smtClean="0">
              <a:latin typeface="Arial" pitchFamily="34" charset="0"/>
            </a:endParaRPr>
          </a:p>
          <a:p>
            <a:pPr marL="360000" indent="-360000" algn="just">
              <a:lnSpc>
                <a:spcPct val="150000"/>
              </a:lnSpc>
              <a:spcBef>
                <a:spcPts val="600"/>
              </a:spcBef>
            </a:pPr>
            <a:r>
              <a:rPr lang="zh-CN" altLang="en-GB" sz="2000" dirty="0" smtClean="0"/>
              <a:t>植物分类学中译为</a:t>
            </a:r>
            <a:r>
              <a:rPr lang="zh-CN" altLang="en-GB" sz="2000" dirty="0" smtClean="0">
                <a:latin typeface="Arial" pitchFamily="34" charset="0"/>
              </a:rPr>
              <a:t>“</a:t>
            </a:r>
            <a:r>
              <a:rPr lang="zh-CN" altLang="en-GB" sz="2000" u="sng" dirty="0" smtClean="0">
                <a:solidFill>
                  <a:srgbClr val="0000FF"/>
                </a:solidFill>
              </a:rPr>
              <a:t>居群</a:t>
            </a:r>
            <a:r>
              <a:rPr lang="zh-CN" altLang="en-GB" sz="2000" dirty="0" smtClean="0">
                <a:latin typeface="Arial" pitchFamily="34" charset="0"/>
              </a:rPr>
              <a:t>”</a:t>
            </a:r>
            <a:r>
              <a:rPr lang="zh-CN" altLang="en-US" sz="2000" dirty="0" smtClean="0">
                <a:latin typeface="Arial" pitchFamily="34" charset="0"/>
              </a:rPr>
              <a:t>；</a:t>
            </a:r>
            <a:endParaRPr lang="en-US" altLang="zh-CN" sz="2000" dirty="0" smtClean="0">
              <a:latin typeface="Arial" pitchFamily="34" charset="0"/>
            </a:endParaRPr>
          </a:p>
          <a:p>
            <a:pPr marL="360000" indent="-360000" algn="just">
              <a:lnSpc>
                <a:spcPct val="150000"/>
              </a:lnSpc>
              <a:spcBef>
                <a:spcPts val="600"/>
              </a:spcBef>
            </a:pPr>
            <a:r>
              <a:rPr lang="zh-CN" altLang="en-GB" sz="2000" dirty="0" smtClean="0"/>
              <a:t>社会学中译为</a:t>
            </a:r>
            <a:r>
              <a:rPr lang="zh-CN" altLang="en-GB" sz="2000" dirty="0" smtClean="0">
                <a:latin typeface="Arial" pitchFamily="34" charset="0"/>
              </a:rPr>
              <a:t>“</a:t>
            </a:r>
            <a:r>
              <a:rPr lang="zh-CN" altLang="en-GB" sz="2000" u="sng" dirty="0" smtClean="0">
                <a:solidFill>
                  <a:srgbClr val="0000FF"/>
                </a:solidFill>
              </a:rPr>
              <a:t>人</a:t>
            </a:r>
            <a:r>
              <a:rPr lang="zh-CN" altLang="en-GB" sz="2000" dirty="0" smtClean="0"/>
              <a:t>、</a:t>
            </a:r>
            <a:r>
              <a:rPr lang="zh-CN" altLang="en-GB" sz="2000" u="sng" dirty="0" smtClean="0">
                <a:solidFill>
                  <a:srgbClr val="0000FF"/>
                </a:solidFill>
              </a:rPr>
              <a:t>人民</a:t>
            </a:r>
            <a:r>
              <a:rPr lang="zh-CN" altLang="en-GB" sz="2000" dirty="0" smtClean="0">
                <a:latin typeface="Arial" pitchFamily="34" charset="0"/>
              </a:rPr>
              <a:t>”</a:t>
            </a:r>
            <a:r>
              <a:rPr lang="zh-CN" altLang="en-US" sz="2000" dirty="0" smtClean="0">
                <a:latin typeface="Arial" pitchFamily="34" charset="0"/>
              </a:rPr>
              <a:t>；</a:t>
            </a:r>
            <a:endParaRPr lang="en-US" altLang="zh-CN" sz="2000" dirty="0" smtClean="0">
              <a:latin typeface="Arial" pitchFamily="34" charset="0"/>
            </a:endParaRPr>
          </a:p>
          <a:p>
            <a:pPr marL="360000" indent="-360000" algn="just">
              <a:lnSpc>
                <a:spcPct val="150000"/>
              </a:lnSpc>
              <a:spcBef>
                <a:spcPts val="600"/>
              </a:spcBef>
            </a:pPr>
            <a:r>
              <a:rPr lang="zh-CN" altLang="en-GB" sz="2000" dirty="0" smtClean="0"/>
              <a:t>生态学和遗传学中译为</a:t>
            </a:r>
            <a:r>
              <a:rPr lang="zh-CN" altLang="en-GB" sz="2000" dirty="0" smtClean="0">
                <a:latin typeface="Arial" pitchFamily="34" charset="0"/>
              </a:rPr>
              <a:t>“</a:t>
            </a:r>
            <a:r>
              <a:rPr lang="zh-CN" altLang="en-GB" sz="2000" u="sng" dirty="0" smtClean="0">
                <a:solidFill>
                  <a:srgbClr val="0000FF"/>
                </a:solidFill>
              </a:rPr>
              <a:t>种群</a:t>
            </a:r>
            <a:r>
              <a:rPr lang="zh-CN" altLang="en-GB" sz="2000" dirty="0" smtClean="0">
                <a:latin typeface="Arial" pitchFamily="34" charset="0"/>
              </a:rPr>
              <a:t>”</a:t>
            </a:r>
            <a:r>
              <a:rPr lang="zh-CN" altLang="en-GB" sz="2000" dirty="0" smtClean="0"/>
              <a:t>。</a:t>
            </a:r>
            <a:endParaRPr lang="en-US" altLang="zh-CN" sz="2000" dirty="0" smtClean="0"/>
          </a:p>
        </p:txBody>
      </p:sp>
    </p:spTree>
    <p:extLst>
      <p:ext uri="{BB962C8B-B14F-4D97-AF65-F5344CB8AC3E}">
        <p14:creationId xmlns:p14="http://schemas.microsoft.com/office/powerpoint/2010/main" val="334718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251520" y="594930"/>
            <a:ext cx="6265190" cy="1578509"/>
          </a:xfrm>
        </p:spPr>
        <p:txBody>
          <a:bodyPr wrap="square">
            <a:spAutoFit/>
          </a:bodyPr>
          <a:lstStyle/>
          <a:p>
            <a:pPr marL="360000" lvl="1" indent="-360000" algn="just">
              <a:lnSpc>
                <a:spcPct val="150000"/>
              </a:lnSpc>
              <a:spcBef>
                <a:spcPts val="600"/>
              </a:spcBef>
              <a:buBlip>
                <a:blip r:embed="rId2"/>
              </a:buBlip>
              <a:defRPr/>
            </a:pPr>
            <a:r>
              <a:rPr lang="zh-CN" altLang="en-US" sz="2000" dirty="0" smtClean="0"/>
              <a:t>种群是生物群落的基本组成单位；</a:t>
            </a:r>
            <a:endParaRPr lang="en-US" altLang="zh-CN" sz="2000" dirty="0" smtClean="0"/>
          </a:p>
          <a:p>
            <a:pPr marL="360000" lvl="1" indent="-360000" algn="just">
              <a:lnSpc>
                <a:spcPct val="150000"/>
              </a:lnSpc>
              <a:spcBef>
                <a:spcPts val="600"/>
              </a:spcBef>
              <a:buBlip>
                <a:blip r:embed="rId2"/>
              </a:buBlip>
              <a:defRPr/>
            </a:pPr>
            <a:r>
              <a:rPr lang="zh-CN" altLang="en-US" sz="2000" dirty="0"/>
              <a:t>种群是物种在自然界中存在的基本单位</a:t>
            </a:r>
            <a:r>
              <a:rPr lang="zh-CN" altLang="en-US" sz="2000" dirty="0" smtClean="0"/>
              <a:t>；</a:t>
            </a:r>
          </a:p>
          <a:p>
            <a:pPr marL="360000" lvl="1" indent="-360000" algn="just">
              <a:lnSpc>
                <a:spcPct val="150000"/>
              </a:lnSpc>
              <a:spcBef>
                <a:spcPts val="600"/>
              </a:spcBef>
              <a:buBlip>
                <a:blip r:embed="rId2"/>
              </a:buBlip>
              <a:defRPr/>
            </a:pPr>
            <a:r>
              <a:rPr lang="zh-CN" altLang="en-US" sz="2000" dirty="0" smtClean="0"/>
              <a:t>从进化论的观点看，种群是一个演化单位。</a:t>
            </a:r>
          </a:p>
        </p:txBody>
      </p:sp>
      <p:pic>
        <p:nvPicPr>
          <p:cNvPr id="5" name="Picture 5"/>
          <p:cNvPicPr>
            <a:picLocks noChangeAspect="1" noChangeArrowheads="1"/>
          </p:cNvPicPr>
          <p:nvPr/>
        </p:nvPicPr>
        <p:blipFill>
          <a:blip r:embed="rId3" cstate="print"/>
          <a:srcRect/>
          <a:stretch>
            <a:fillRect/>
          </a:stretch>
        </p:blipFill>
        <p:spPr bwMode="auto">
          <a:xfrm>
            <a:off x="4788023" y="4641623"/>
            <a:ext cx="3939252" cy="1872000"/>
          </a:xfrm>
          <a:prstGeom prst="rect">
            <a:avLst/>
          </a:prstGeom>
          <a:noFill/>
          <a:ln w="9525">
            <a:noFill/>
            <a:miter lim="800000"/>
            <a:headEnd/>
            <a:tailEnd/>
          </a:ln>
        </p:spPr>
      </p:pic>
      <p:pic>
        <p:nvPicPr>
          <p:cNvPr id="6" name="Picture 6"/>
          <p:cNvPicPr>
            <a:picLocks noChangeAspect="1" noChangeArrowheads="1"/>
          </p:cNvPicPr>
          <p:nvPr/>
        </p:nvPicPr>
        <p:blipFill>
          <a:blip r:embed="rId4" cstate="print"/>
          <a:srcRect/>
          <a:stretch>
            <a:fillRect/>
          </a:stretch>
        </p:blipFill>
        <p:spPr bwMode="auto">
          <a:xfrm>
            <a:off x="6084168" y="2553600"/>
            <a:ext cx="1283227" cy="1872000"/>
          </a:xfrm>
          <a:prstGeom prst="rect">
            <a:avLst/>
          </a:prstGeom>
          <a:noFill/>
          <a:ln w="9525">
            <a:noFill/>
            <a:miter lim="800000"/>
            <a:headEnd/>
            <a:tailEnd/>
          </a:ln>
        </p:spPr>
      </p:pic>
      <p:pic>
        <p:nvPicPr>
          <p:cNvPr id="7" name="图片 6"/>
          <p:cNvPicPr>
            <a:picLocks noChangeAspect="1"/>
          </p:cNvPicPr>
          <p:nvPr/>
        </p:nvPicPr>
        <p:blipFill>
          <a:blip r:embed="rId5"/>
          <a:stretch>
            <a:fillRect/>
          </a:stretch>
        </p:blipFill>
        <p:spPr>
          <a:xfrm>
            <a:off x="395536" y="4062819"/>
            <a:ext cx="4011516" cy="2450804"/>
          </a:xfrm>
          <a:prstGeom prst="rect">
            <a:avLst/>
          </a:prstGeom>
        </p:spPr>
      </p:pic>
    </p:spTree>
    <p:extLst>
      <p:ext uri="{BB962C8B-B14F-4D97-AF65-F5344CB8AC3E}">
        <p14:creationId xmlns:p14="http://schemas.microsoft.com/office/powerpoint/2010/main" val="38328665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9094" y="978795"/>
            <a:ext cx="6195140" cy="400110"/>
          </a:xfrm>
          <a:prstGeom prst="rect">
            <a:avLst/>
          </a:prstGeom>
          <a:noFill/>
        </p:spPr>
        <p:txBody>
          <a:bodyPr wrap="square" rtlCol="0">
            <a:spAutoFit/>
          </a:bodyPr>
          <a:lstStyle/>
          <a:p>
            <a:pPr algn="just"/>
            <a:r>
              <a:rPr lang="zh-CN" altLang="en-US" sz="2000" dirty="0" smtClean="0"/>
              <a:t>在种群的定义中，为什么强调“</a:t>
            </a:r>
            <a:r>
              <a:rPr lang="zh-CN" altLang="en-US" sz="2000" u="sng" dirty="0" smtClean="0">
                <a:solidFill>
                  <a:srgbClr val="0000FF"/>
                </a:solidFill>
              </a:rPr>
              <a:t>可自由交配</a:t>
            </a:r>
            <a:r>
              <a:rPr lang="zh-CN" altLang="en-US" sz="2000" dirty="0" smtClean="0"/>
              <a:t>”？</a:t>
            </a:r>
            <a:endParaRPr lang="zh-CN" altLang="en-US" sz="2000" dirty="0"/>
          </a:p>
        </p:txBody>
      </p:sp>
      <p:pic>
        <p:nvPicPr>
          <p:cNvPr id="7" name="图片 6"/>
          <p:cNvPicPr>
            <a:picLocks noChangeAspect="1"/>
          </p:cNvPicPr>
          <p:nvPr/>
        </p:nvPicPr>
        <p:blipFill>
          <a:blip r:embed="rId2"/>
          <a:stretch>
            <a:fillRect/>
          </a:stretch>
        </p:blipFill>
        <p:spPr>
          <a:xfrm>
            <a:off x="705515" y="3309871"/>
            <a:ext cx="360000" cy="501600"/>
          </a:xfrm>
          <a:prstGeom prst="rect">
            <a:avLst/>
          </a:prstGeom>
        </p:spPr>
      </p:pic>
      <p:pic>
        <p:nvPicPr>
          <p:cNvPr id="12" name="图片 11"/>
          <p:cNvPicPr>
            <a:picLocks noChangeAspect="1"/>
          </p:cNvPicPr>
          <p:nvPr/>
        </p:nvPicPr>
        <p:blipFill>
          <a:blip r:embed="rId2"/>
          <a:stretch>
            <a:fillRect/>
          </a:stretch>
        </p:blipFill>
        <p:spPr>
          <a:xfrm>
            <a:off x="1798073" y="2877236"/>
            <a:ext cx="360000" cy="501600"/>
          </a:xfrm>
          <a:prstGeom prst="rect">
            <a:avLst/>
          </a:prstGeom>
        </p:spPr>
      </p:pic>
      <p:pic>
        <p:nvPicPr>
          <p:cNvPr id="13" name="图片 12"/>
          <p:cNvPicPr>
            <a:picLocks noChangeAspect="1"/>
          </p:cNvPicPr>
          <p:nvPr/>
        </p:nvPicPr>
        <p:blipFill>
          <a:blip r:embed="rId2"/>
          <a:stretch>
            <a:fillRect/>
          </a:stretch>
        </p:blipFill>
        <p:spPr>
          <a:xfrm>
            <a:off x="1575575" y="3886953"/>
            <a:ext cx="360000" cy="501600"/>
          </a:xfrm>
          <a:prstGeom prst="rect">
            <a:avLst/>
          </a:prstGeom>
        </p:spPr>
      </p:pic>
      <p:pic>
        <p:nvPicPr>
          <p:cNvPr id="14" name="图片 13"/>
          <p:cNvPicPr>
            <a:picLocks noChangeAspect="1"/>
          </p:cNvPicPr>
          <p:nvPr/>
        </p:nvPicPr>
        <p:blipFill>
          <a:blip r:embed="rId2"/>
          <a:stretch>
            <a:fillRect/>
          </a:stretch>
        </p:blipFill>
        <p:spPr>
          <a:xfrm>
            <a:off x="894411" y="4722588"/>
            <a:ext cx="360000" cy="501600"/>
          </a:xfrm>
          <a:prstGeom prst="rect">
            <a:avLst/>
          </a:prstGeom>
        </p:spPr>
      </p:pic>
      <p:pic>
        <p:nvPicPr>
          <p:cNvPr id="15" name="图片 14"/>
          <p:cNvPicPr>
            <a:picLocks noChangeAspect="1"/>
          </p:cNvPicPr>
          <p:nvPr/>
        </p:nvPicPr>
        <p:blipFill>
          <a:blip r:embed="rId2"/>
          <a:stretch>
            <a:fillRect/>
          </a:stretch>
        </p:blipFill>
        <p:spPr>
          <a:xfrm>
            <a:off x="583908" y="4387165"/>
            <a:ext cx="360000" cy="501600"/>
          </a:xfrm>
          <a:prstGeom prst="rect">
            <a:avLst/>
          </a:prstGeom>
        </p:spPr>
      </p:pic>
      <p:pic>
        <p:nvPicPr>
          <p:cNvPr id="16" name="图片 15"/>
          <p:cNvPicPr>
            <a:picLocks noChangeAspect="1"/>
          </p:cNvPicPr>
          <p:nvPr/>
        </p:nvPicPr>
        <p:blipFill>
          <a:blip r:embed="rId2"/>
          <a:stretch>
            <a:fillRect/>
          </a:stretch>
        </p:blipFill>
        <p:spPr>
          <a:xfrm>
            <a:off x="1487569" y="4970380"/>
            <a:ext cx="360000" cy="501600"/>
          </a:xfrm>
          <a:prstGeom prst="rect">
            <a:avLst/>
          </a:prstGeom>
        </p:spPr>
      </p:pic>
      <p:pic>
        <p:nvPicPr>
          <p:cNvPr id="17" name="图片 16"/>
          <p:cNvPicPr>
            <a:picLocks noChangeAspect="1"/>
          </p:cNvPicPr>
          <p:nvPr/>
        </p:nvPicPr>
        <p:blipFill>
          <a:blip r:embed="rId2"/>
          <a:stretch>
            <a:fillRect/>
          </a:stretch>
        </p:blipFill>
        <p:spPr>
          <a:xfrm>
            <a:off x="1906930" y="4168453"/>
            <a:ext cx="360000" cy="501600"/>
          </a:xfrm>
          <a:prstGeom prst="rect">
            <a:avLst/>
          </a:prstGeom>
        </p:spPr>
      </p:pic>
      <p:pic>
        <p:nvPicPr>
          <p:cNvPr id="18" name="图片 17"/>
          <p:cNvPicPr>
            <a:picLocks noChangeAspect="1"/>
          </p:cNvPicPr>
          <p:nvPr/>
        </p:nvPicPr>
        <p:blipFill>
          <a:blip r:embed="rId2"/>
          <a:stretch>
            <a:fillRect/>
          </a:stretch>
        </p:blipFill>
        <p:spPr>
          <a:xfrm>
            <a:off x="1335419" y="4465768"/>
            <a:ext cx="360000" cy="501600"/>
          </a:xfrm>
          <a:prstGeom prst="rect">
            <a:avLst/>
          </a:prstGeom>
        </p:spPr>
      </p:pic>
      <p:pic>
        <p:nvPicPr>
          <p:cNvPr id="19" name="图片 18"/>
          <p:cNvPicPr>
            <a:picLocks noChangeAspect="1"/>
          </p:cNvPicPr>
          <p:nvPr/>
        </p:nvPicPr>
        <p:blipFill>
          <a:blip r:embed="rId2"/>
          <a:stretch>
            <a:fillRect/>
          </a:stretch>
        </p:blipFill>
        <p:spPr>
          <a:xfrm>
            <a:off x="2377621" y="3462271"/>
            <a:ext cx="360000" cy="501600"/>
          </a:xfrm>
          <a:prstGeom prst="rect">
            <a:avLst/>
          </a:prstGeom>
        </p:spPr>
      </p:pic>
      <p:pic>
        <p:nvPicPr>
          <p:cNvPr id="20" name="图片 19"/>
          <p:cNvPicPr>
            <a:picLocks noChangeAspect="1"/>
          </p:cNvPicPr>
          <p:nvPr/>
        </p:nvPicPr>
        <p:blipFill>
          <a:blip r:embed="rId2"/>
          <a:stretch>
            <a:fillRect/>
          </a:stretch>
        </p:blipFill>
        <p:spPr>
          <a:xfrm>
            <a:off x="1278141" y="3167580"/>
            <a:ext cx="360000" cy="501600"/>
          </a:xfrm>
          <a:prstGeom prst="rect">
            <a:avLst/>
          </a:prstGeom>
        </p:spPr>
      </p:pic>
      <p:pic>
        <p:nvPicPr>
          <p:cNvPr id="21" name="图片 20"/>
          <p:cNvPicPr>
            <a:picLocks noChangeAspect="1"/>
          </p:cNvPicPr>
          <p:nvPr/>
        </p:nvPicPr>
        <p:blipFill>
          <a:blip r:embed="rId2"/>
          <a:stretch>
            <a:fillRect/>
          </a:stretch>
        </p:blipFill>
        <p:spPr>
          <a:xfrm>
            <a:off x="2388628" y="3028125"/>
            <a:ext cx="360000" cy="501600"/>
          </a:xfrm>
          <a:prstGeom prst="rect">
            <a:avLst/>
          </a:prstGeom>
        </p:spPr>
      </p:pic>
      <p:pic>
        <p:nvPicPr>
          <p:cNvPr id="22" name="图片 21"/>
          <p:cNvPicPr>
            <a:picLocks noChangeAspect="1"/>
          </p:cNvPicPr>
          <p:nvPr/>
        </p:nvPicPr>
        <p:blipFill>
          <a:blip r:embed="rId2"/>
          <a:stretch>
            <a:fillRect/>
          </a:stretch>
        </p:blipFill>
        <p:spPr>
          <a:xfrm>
            <a:off x="1025667" y="3772695"/>
            <a:ext cx="360000" cy="501600"/>
          </a:xfrm>
          <a:prstGeom prst="rect">
            <a:avLst/>
          </a:prstGeom>
        </p:spPr>
      </p:pic>
      <p:pic>
        <p:nvPicPr>
          <p:cNvPr id="23" name="图片 22"/>
          <p:cNvPicPr>
            <a:picLocks noChangeAspect="1"/>
          </p:cNvPicPr>
          <p:nvPr/>
        </p:nvPicPr>
        <p:blipFill>
          <a:blip r:embed="rId2"/>
          <a:stretch>
            <a:fillRect/>
          </a:stretch>
        </p:blipFill>
        <p:spPr>
          <a:xfrm>
            <a:off x="2215018" y="4175197"/>
            <a:ext cx="360000" cy="501600"/>
          </a:xfrm>
          <a:prstGeom prst="rect">
            <a:avLst/>
          </a:prstGeom>
        </p:spPr>
      </p:pic>
      <p:pic>
        <p:nvPicPr>
          <p:cNvPr id="24" name="图片 23"/>
          <p:cNvPicPr>
            <a:picLocks noChangeAspect="1"/>
          </p:cNvPicPr>
          <p:nvPr/>
        </p:nvPicPr>
        <p:blipFill>
          <a:blip r:embed="rId2"/>
          <a:stretch>
            <a:fillRect/>
          </a:stretch>
        </p:blipFill>
        <p:spPr>
          <a:xfrm>
            <a:off x="1944395" y="4707497"/>
            <a:ext cx="360000" cy="501600"/>
          </a:xfrm>
          <a:prstGeom prst="rect">
            <a:avLst/>
          </a:prstGeom>
        </p:spPr>
      </p:pic>
      <p:pic>
        <p:nvPicPr>
          <p:cNvPr id="25" name="图片 24"/>
          <p:cNvPicPr>
            <a:picLocks noChangeAspect="1"/>
          </p:cNvPicPr>
          <p:nvPr/>
        </p:nvPicPr>
        <p:blipFill>
          <a:blip r:embed="rId2"/>
          <a:stretch>
            <a:fillRect/>
          </a:stretch>
        </p:blipFill>
        <p:spPr>
          <a:xfrm>
            <a:off x="2717553" y="4290153"/>
            <a:ext cx="360000" cy="501600"/>
          </a:xfrm>
          <a:prstGeom prst="rect">
            <a:avLst/>
          </a:prstGeom>
        </p:spPr>
      </p:pic>
      <p:pic>
        <p:nvPicPr>
          <p:cNvPr id="26" name="图片 25"/>
          <p:cNvPicPr>
            <a:picLocks noChangeAspect="1"/>
          </p:cNvPicPr>
          <p:nvPr/>
        </p:nvPicPr>
        <p:blipFill>
          <a:blip r:embed="rId2"/>
          <a:stretch>
            <a:fillRect/>
          </a:stretch>
        </p:blipFill>
        <p:spPr>
          <a:xfrm>
            <a:off x="567059" y="2821694"/>
            <a:ext cx="360000" cy="501600"/>
          </a:xfrm>
          <a:prstGeom prst="rect">
            <a:avLst/>
          </a:prstGeom>
        </p:spPr>
      </p:pic>
      <p:pic>
        <p:nvPicPr>
          <p:cNvPr id="39" name="图片 38"/>
          <p:cNvPicPr>
            <a:picLocks noChangeAspect="1"/>
          </p:cNvPicPr>
          <p:nvPr/>
        </p:nvPicPr>
        <p:blipFill>
          <a:blip r:embed="rId2"/>
          <a:stretch>
            <a:fillRect/>
          </a:stretch>
        </p:blipFill>
        <p:spPr>
          <a:xfrm>
            <a:off x="1618732" y="3470138"/>
            <a:ext cx="360000" cy="501600"/>
          </a:xfrm>
          <a:prstGeom prst="rect">
            <a:avLst/>
          </a:prstGeom>
        </p:spPr>
      </p:pic>
      <p:pic>
        <p:nvPicPr>
          <p:cNvPr id="40" name="图片 39"/>
          <p:cNvPicPr>
            <a:picLocks noChangeAspect="1"/>
          </p:cNvPicPr>
          <p:nvPr/>
        </p:nvPicPr>
        <p:blipFill>
          <a:blip r:embed="rId2"/>
          <a:stretch>
            <a:fillRect/>
          </a:stretch>
        </p:blipFill>
        <p:spPr>
          <a:xfrm>
            <a:off x="1662284" y="2344936"/>
            <a:ext cx="360000" cy="501600"/>
          </a:xfrm>
          <a:prstGeom prst="rect">
            <a:avLst/>
          </a:prstGeom>
        </p:spPr>
      </p:pic>
      <p:pic>
        <p:nvPicPr>
          <p:cNvPr id="41" name="图片 40"/>
          <p:cNvPicPr>
            <a:picLocks noChangeAspect="1"/>
          </p:cNvPicPr>
          <p:nvPr/>
        </p:nvPicPr>
        <p:blipFill>
          <a:blip r:embed="rId2"/>
          <a:stretch>
            <a:fillRect/>
          </a:stretch>
        </p:blipFill>
        <p:spPr>
          <a:xfrm>
            <a:off x="7686351" y="3832231"/>
            <a:ext cx="360000" cy="501600"/>
          </a:xfrm>
          <a:prstGeom prst="rect">
            <a:avLst/>
          </a:prstGeom>
        </p:spPr>
      </p:pic>
      <p:pic>
        <p:nvPicPr>
          <p:cNvPr id="42" name="图片 41"/>
          <p:cNvPicPr>
            <a:picLocks noChangeAspect="1"/>
          </p:cNvPicPr>
          <p:nvPr/>
        </p:nvPicPr>
        <p:blipFill>
          <a:blip r:embed="rId2"/>
          <a:stretch>
            <a:fillRect/>
          </a:stretch>
        </p:blipFill>
        <p:spPr>
          <a:xfrm>
            <a:off x="8085899" y="3865471"/>
            <a:ext cx="360000" cy="501600"/>
          </a:xfrm>
          <a:prstGeom prst="rect">
            <a:avLst/>
          </a:prstGeom>
        </p:spPr>
      </p:pic>
      <p:pic>
        <p:nvPicPr>
          <p:cNvPr id="43" name="图片 42"/>
          <p:cNvPicPr>
            <a:picLocks noChangeAspect="1"/>
          </p:cNvPicPr>
          <p:nvPr/>
        </p:nvPicPr>
        <p:blipFill>
          <a:blip r:embed="rId2"/>
          <a:stretch>
            <a:fillRect/>
          </a:stretch>
        </p:blipFill>
        <p:spPr>
          <a:xfrm>
            <a:off x="1042336" y="2632235"/>
            <a:ext cx="360000" cy="501600"/>
          </a:xfrm>
          <a:prstGeom prst="rect">
            <a:avLst/>
          </a:prstGeom>
        </p:spPr>
      </p:pic>
      <p:pic>
        <p:nvPicPr>
          <p:cNvPr id="44" name="图片 43"/>
          <p:cNvPicPr>
            <a:picLocks noChangeAspect="1"/>
          </p:cNvPicPr>
          <p:nvPr/>
        </p:nvPicPr>
        <p:blipFill>
          <a:blip r:embed="rId2"/>
          <a:stretch>
            <a:fillRect/>
          </a:stretch>
        </p:blipFill>
        <p:spPr>
          <a:xfrm>
            <a:off x="643177" y="3876210"/>
            <a:ext cx="360000" cy="501600"/>
          </a:xfrm>
          <a:prstGeom prst="rect">
            <a:avLst/>
          </a:prstGeom>
        </p:spPr>
      </p:pic>
      <p:pic>
        <p:nvPicPr>
          <p:cNvPr id="45" name="图片 44"/>
          <p:cNvPicPr>
            <a:picLocks noChangeAspect="1"/>
          </p:cNvPicPr>
          <p:nvPr/>
        </p:nvPicPr>
        <p:blipFill>
          <a:blip r:embed="rId2"/>
          <a:stretch>
            <a:fillRect/>
          </a:stretch>
        </p:blipFill>
        <p:spPr>
          <a:xfrm>
            <a:off x="8017095" y="4377810"/>
            <a:ext cx="360000" cy="501600"/>
          </a:xfrm>
          <a:prstGeom prst="rect">
            <a:avLst/>
          </a:prstGeom>
        </p:spPr>
      </p:pic>
      <p:pic>
        <p:nvPicPr>
          <p:cNvPr id="46" name="图片 45"/>
          <p:cNvPicPr>
            <a:picLocks noChangeAspect="1"/>
          </p:cNvPicPr>
          <p:nvPr/>
        </p:nvPicPr>
        <p:blipFill>
          <a:blip r:embed="rId2"/>
          <a:stretch>
            <a:fillRect/>
          </a:stretch>
        </p:blipFill>
        <p:spPr>
          <a:xfrm>
            <a:off x="2681261" y="3793683"/>
            <a:ext cx="360000" cy="501600"/>
          </a:xfrm>
          <a:prstGeom prst="rect">
            <a:avLst/>
          </a:prstGeom>
        </p:spPr>
      </p:pic>
      <p:pic>
        <p:nvPicPr>
          <p:cNvPr id="47" name="图片 46"/>
          <p:cNvPicPr>
            <a:picLocks noChangeAspect="1"/>
          </p:cNvPicPr>
          <p:nvPr/>
        </p:nvPicPr>
        <p:blipFill>
          <a:blip r:embed="rId2"/>
          <a:stretch>
            <a:fillRect/>
          </a:stretch>
        </p:blipFill>
        <p:spPr>
          <a:xfrm>
            <a:off x="7166419" y="3614671"/>
            <a:ext cx="360000" cy="501600"/>
          </a:xfrm>
          <a:prstGeom prst="rect">
            <a:avLst/>
          </a:prstGeom>
        </p:spPr>
      </p:pic>
      <p:pic>
        <p:nvPicPr>
          <p:cNvPr id="48" name="图片 47"/>
          <p:cNvPicPr>
            <a:picLocks noChangeAspect="1"/>
          </p:cNvPicPr>
          <p:nvPr/>
        </p:nvPicPr>
        <p:blipFill>
          <a:blip r:embed="rId2"/>
          <a:stretch>
            <a:fillRect/>
          </a:stretch>
        </p:blipFill>
        <p:spPr>
          <a:xfrm>
            <a:off x="1921714" y="3328672"/>
            <a:ext cx="360000" cy="501600"/>
          </a:xfrm>
          <a:prstGeom prst="rect">
            <a:avLst/>
          </a:prstGeom>
        </p:spPr>
      </p:pic>
      <p:pic>
        <p:nvPicPr>
          <p:cNvPr id="49" name="图片 48"/>
          <p:cNvPicPr>
            <a:picLocks noChangeAspect="1"/>
          </p:cNvPicPr>
          <p:nvPr/>
        </p:nvPicPr>
        <p:blipFill>
          <a:blip r:embed="rId2"/>
          <a:stretch>
            <a:fillRect/>
          </a:stretch>
        </p:blipFill>
        <p:spPr>
          <a:xfrm>
            <a:off x="8105771" y="3247942"/>
            <a:ext cx="360000" cy="501600"/>
          </a:xfrm>
          <a:prstGeom prst="rect">
            <a:avLst/>
          </a:prstGeom>
        </p:spPr>
      </p:pic>
      <p:pic>
        <p:nvPicPr>
          <p:cNvPr id="50" name="图片 49"/>
          <p:cNvPicPr>
            <a:picLocks noChangeAspect="1"/>
          </p:cNvPicPr>
          <p:nvPr/>
        </p:nvPicPr>
        <p:blipFill>
          <a:blip r:embed="rId2"/>
          <a:stretch>
            <a:fillRect/>
          </a:stretch>
        </p:blipFill>
        <p:spPr>
          <a:xfrm>
            <a:off x="2225354" y="2506930"/>
            <a:ext cx="360000" cy="501600"/>
          </a:xfrm>
          <a:prstGeom prst="rect">
            <a:avLst/>
          </a:prstGeom>
        </p:spPr>
      </p:pic>
      <p:pic>
        <p:nvPicPr>
          <p:cNvPr id="51" name="图片 50"/>
          <p:cNvPicPr>
            <a:picLocks noChangeAspect="1"/>
          </p:cNvPicPr>
          <p:nvPr/>
        </p:nvPicPr>
        <p:blipFill>
          <a:blip r:embed="rId2"/>
          <a:stretch>
            <a:fillRect/>
          </a:stretch>
        </p:blipFill>
        <p:spPr>
          <a:xfrm>
            <a:off x="7306577" y="4217292"/>
            <a:ext cx="360000" cy="501600"/>
          </a:xfrm>
          <a:prstGeom prst="rect">
            <a:avLst/>
          </a:prstGeom>
        </p:spPr>
      </p:pic>
      <p:pic>
        <p:nvPicPr>
          <p:cNvPr id="52" name="图片 51"/>
          <p:cNvPicPr>
            <a:picLocks noChangeAspect="1"/>
          </p:cNvPicPr>
          <p:nvPr/>
        </p:nvPicPr>
        <p:blipFill>
          <a:blip r:embed="rId2"/>
          <a:stretch>
            <a:fillRect/>
          </a:stretch>
        </p:blipFill>
        <p:spPr>
          <a:xfrm>
            <a:off x="8416107" y="4311454"/>
            <a:ext cx="360000" cy="501600"/>
          </a:xfrm>
          <a:prstGeom prst="rect">
            <a:avLst/>
          </a:prstGeom>
        </p:spPr>
      </p:pic>
      <p:pic>
        <p:nvPicPr>
          <p:cNvPr id="53" name="图片 52"/>
          <p:cNvPicPr>
            <a:picLocks noChangeAspect="1"/>
          </p:cNvPicPr>
          <p:nvPr/>
        </p:nvPicPr>
        <p:blipFill>
          <a:blip r:embed="rId2"/>
          <a:stretch>
            <a:fillRect/>
          </a:stretch>
        </p:blipFill>
        <p:spPr>
          <a:xfrm>
            <a:off x="7612792" y="4602353"/>
            <a:ext cx="360000" cy="501600"/>
          </a:xfrm>
          <a:prstGeom prst="rect">
            <a:avLst/>
          </a:prstGeom>
        </p:spPr>
      </p:pic>
      <p:pic>
        <p:nvPicPr>
          <p:cNvPr id="54" name="图片 53"/>
          <p:cNvPicPr>
            <a:picLocks noChangeAspect="1"/>
          </p:cNvPicPr>
          <p:nvPr/>
        </p:nvPicPr>
        <p:blipFill>
          <a:blip r:embed="rId2"/>
          <a:stretch>
            <a:fillRect/>
          </a:stretch>
        </p:blipFill>
        <p:spPr>
          <a:xfrm>
            <a:off x="7612792" y="3196370"/>
            <a:ext cx="360000" cy="501600"/>
          </a:xfrm>
          <a:prstGeom prst="rect">
            <a:avLst/>
          </a:prstGeom>
        </p:spPr>
      </p:pic>
      <p:pic>
        <p:nvPicPr>
          <p:cNvPr id="35" name="图片 34"/>
          <p:cNvPicPr>
            <a:picLocks noChangeAspect="1"/>
          </p:cNvPicPr>
          <p:nvPr/>
        </p:nvPicPr>
        <p:blipFill>
          <a:blip r:embed="rId2"/>
          <a:stretch>
            <a:fillRect/>
          </a:stretch>
        </p:blipFill>
        <p:spPr>
          <a:xfrm>
            <a:off x="4650673" y="4060490"/>
            <a:ext cx="360000" cy="501600"/>
          </a:xfrm>
          <a:prstGeom prst="rect">
            <a:avLst/>
          </a:prstGeom>
        </p:spPr>
      </p:pic>
      <p:pic>
        <p:nvPicPr>
          <p:cNvPr id="36" name="图片 35"/>
          <p:cNvPicPr>
            <a:picLocks noChangeAspect="1"/>
          </p:cNvPicPr>
          <p:nvPr/>
        </p:nvPicPr>
        <p:blipFill>
          <a:blip r:embed="rId2"/>
          <a:stretch>
            <a:fillRect/>
          </a:stretch>
        </p:blipFill>
        <p:spPr>
          <a:xfrm>
            <a:off x="5010673" y="3720938"/>
            <a:ext cx="360000" cy="501600"/>
          </a:xfrm>
          <a:prstGeom prst="rect">
            <a:avLst/>
          </a:prstGeom>
        </p:spPr>
      </p:pic>
      <p:pic>
        <p:nvPicPr>
          <p:cNvPr id="37" name="图片 36"/>
          <p:cNvPicPr>
            <a:picLocks noChangeAspect="1"/>
          </p:cNvPicPr>
          <p:nvPr/>
        </p:nvPicPr>
        <p:blipFill>
          <a:blip r:embed="rId2"/>
          <a:stretch>
            <a:fillRect/>
          </a:stretch>
        </p:blipFill>
        <p:spPr>
          <a:xfrm>
            <a:off x="4271557" y="2746342"/>
            <a:ext cx="360000" cy="501600"/>
          </a:xfrm>
          <a:prstGeom prst="rect">
            <a:avLst/>
          </a:prstGeom>
        </p:spPr>
      </p:pic>
    </p:spTree>
    <p:extLst>
      <p:ext uri="{BB962C8B-B14F-4D97-AF65-F5344CB8AC3E}">
        <p14:creationId xmlns:p14="http://schemas.microsoft.com/office/powerpoint/2010/main" val="17975444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additive="base">
                                        <p:cTn id="71" dur="500" fill="hold"/>
                                        <p:tgtEl>
                                          <p:spTgt spid="39"/>
                                        </p:tgtEl>
                                        <p:attrNameLst>
                                          <p:attrName>ppt_x</p:attrName>
                                        </p:attrNameLst>
                                      </p:cBhvr>
                                      <p:tavLst>
                                        <p:tav tm="0">
                                          <p:val>
                                            <p:strVal val="#ppt_x"/>
                                          </p:val>
                                        </p:tav>
                                        <p:tav tm="100000">
                                          <p:val>
                                            <p:strVal val="#ppt_x"/>
                                          </p:val>
                                        </p:tav>
                                      </p:tavLst>
                                    </p:anim>
                                    <p:anim calcmode="lin" valueType="num">
                                      <p:cBhvr additive="base">
                                        <p:cTn id="72" dur="500" fill="hold"/>
                                        <p:tgtEl>
                                          <p:spTgt spid="3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additive="base">
                                        <p:cTn id="75" dur="500" fill="hold"/>
                                        <p:tgtEl>
                                          <p:spTgt spid="40"/>
                                        </p:tgtEl>
                                        <p:attrNameLst>
                                          <p:attrName>ppt_x</p:attrName>
                                        </p:attrNameLst>
                                      </p:cBhvr>
                                      <p:tavLst>
                                        <p:tav tm="0">
                                          <p:val>
                                            <p:strVal val="#ppt_x"/>
                                          </p:val>
                                        </p:tav>
                                        <p:tav tm="100000">
                                          <p:val>
                                            <p:strVal val="#ppt_x"/>
                                          </p:val>
                                        </p:tav>
                                      </p:tavLst>
                                    </p:anim>
                                    <p:anim calcmode="lin" valueType="num">
                                      <p:cBhvr additive="base">
                                        <p:cTn id="76" dur="500" fill="hold"/>
                                        <p:tgtEl>
                                          <p:spTgt spid="4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ppt_x"/>
                                          </p:val>
                                        </p:tav>
                                        <p:tav tm="100000">
                                          <p:val>
                                            <p:strVal val="#ppt_x"/>
                                          </p:val>
                                        </p:tav>
                                      </p:tavLst>
                                    </p:anim>
                                    <p:anim calcmode="lin" valueType="num">
                                      <p:cBhvr additive="base">
                                        <p:cTn id="80" dur="500" fill="hold"/>
                                        <p:tgtEl>
                                          <p:spTgt spid="4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500" fill="hold"/>
                                        <p:tgtEl>
                                          <p:spTgt spid="42"/>
                                        </p:tgtEl>
                                        <p:attrNameLst>
                                          <p:attrName>ppt_x</p:attrName>
                                        </p:attrNameLst>
                                      </p:cBhvr>
                                      <p:tavLst>
                                        <p:tav tm="0">
                                          <p:val>
                                            <p:strVal val="#ppt_x"/>
                                          </p:val>
                                        </p:tav>
                                        <p:tav tm="100000">
                                          <p:val>
                                            <p:strVal val="#ppt_x"/>
                                          </p:val>
                                        </p:tav>
                                      </p:tavLst>
                                    </p:anim>
                                    <p:anim calcmode="lin" valueType="num">
                                      <p:cBhvr additive="base">
                                        <p:cTn id="84" dur="500" fill="hold"/>
                                        <p:tgtEl>
                                          <p:spTgt spid="4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additive="base">
                                        <p:cTn id="87" dur="500" fill="hold"/>
                                        <p:tgtEl>
                                          <p:spTgt spid="43"/>
                                        </p:tgtEl>
                                        <p:attrNameLst>
                                          <p:attrName>ppt_x</p:attrName>
                                        </p:attrNameLst>
                                      </p:cBhvr>
                                      <p:tavLst>
                                        <p:tav tm="0">
                                          <p:val>
                                            <p:strVal val="#ppt_x"/>
                                          </p:val>
                                        </p:tav>
                                        <p:tav tm="100000">
                                          <p:val>
                                            <p:strVal val="#ppt_x"/>
                                          </p:val>
                                        </p:tav>
                                      </p:tavLst>
                                    </p:anim>
                                    <p:anim calcmode="lin" valueType="num">
                                      <p:cBhvr additive="base">
                                        <p:cTn id="88" dur="500" fill="hold"/>
                                        <p:tgtEl>
                                          <p:spTgt spid="43"/>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44"/>
                                        </p:tgtEl>
                                        <p:attrNameLst>
                                          <p:attrName>style.visibility</p:attrName>
                                        </p:attrNameLst>
                                      </p:cBhvr>
                                      <p:to>
                                        <p:strVal val="visible"/>
                                      </p:to>
                                    </p:set>
                                    <p:anim calcmode="lin" valueType="num">
                                      <p:cBhvr additive="base">
                                        <p:cTn id="91" dur="500" fill="hold"/>
                                        <p:tgtEl>
                                          <p:spTgt spid="44"/>
                                        </p:tgtEl>
                                        <p:attrNameLst>
                                          <p:attrName>ppt_x</p:attrName>
                                        </p:attrNameLst>
                                      </p:cBhvr>
                                      <p:tavLst>
                                        <p:tav tm="0">
                                          <p:val>
                                            <p:strVal val="#ppt_x"/>
                                          </p:val>
                                        </p:tav>
                                        <p:tav tm="100000">
                                          <p:val>
                                            <p:strVal val="#ppt_x"/>
                                          </p:val>
                                        </p:tav>
                                      </p:tavLst>
                                    </p:anim>
                                    <p:anim calcmode="lin" valueType="num">
                                      <p:cBhvr additive="base">
                                        <p:cTn id="92" dur="500" fill="hold"/>
                                        <p:tgtEl>
                                          <p:spTgt spid="4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5"/>
                                        </p:tgtEl>
                                        <p:attrNameLst>
                                          <p:attrName>style.visibility</p:attrName>
                                        </p:attrNameLst>
                                      </p:cBhvr>
                                      <p:to>
                                        <p:strVal val="visible"/>
                                      </p:to>
                                    </p:set>
                                    <p:anim calcmode="lin" valueType="num">
                                      <p:cBhvr additive="base">
                                        <p:cTn id="95" dur="500" fill="hold"/>
                                        <p:tgtEl>
                                          <p:spTgt spid="45"/>
                                        </p:tgtEl>
                                        <p:attrNameLst>
                                          <p:attrName>ppt_x</p:attrName>
                                        </p:attrNameLst>
                                      </p:cBhvr>
                                      <p:tavLst>
                                        <p:tav tm="0">
                                          <p:val>
                                            <p:strVal val="#ppt_x"/>
                                          </p:val>
                                        </p:tav>
                                        <p:tav tm="100000">
                                          <p:val>
                                            <p:strVal val="#ppt_x"/>
                                          </p:val>
                                        </p:tav>
                                      </p:tavLst>
                                    </p:anim>
                                    <p:anim calcmode="lin" valueType="num">
                                      <p:cBhvr additive="base">
                                        <p:cTn id="96" dur="500" fill="hold"/>
                                        <p:tgtEl>
                                          <p:spTgt spid="4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fill="hold"/>
                                        <p:tgtEl>
                                          <p:spTgt spid="46"/>
                                        </p:tgtEl>
                                        <p:attrNameLst>
                                          <p:attrName>ppt_x</p:attrName>
                                        </p:attrNameLst>
                                      </p:cBhvr>
                                      <p:tavLst>
                                        <p:tav tm="0">
                                          <p:val>
                                            <p:strVal val="#ppt_x"/>
                                          </p:val>
                                        </p:tav>
                                        <p:tav tm="100000">
                                          <p:val>
                                            <p:strVal val="#ppt_x"/>
                                          </p:val>
                                        </p:tav>
                                      </p:tavLst>
                                    </p:anim>
                                    <p:anim calcmode="lin" valueType="num">
                                      <p:cBhvr additive="base">
                                        <p:cTn id="100" dur="500" fill="hold"/>
                                        <p:tgtEl>
                                          <p:spTgt spid="4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 calcmode="lin" valueType="num">
                                      <p:cBhvr additive="base">
                                        <p:cTn id="103" dur="500" fill="hold"/>
                                        <p:tgtEl>
                                          <p:spTgt spid="47"/>
                                        </p:tgtEl>
                                        <p:attrNameLst>
                                          <p:attrName>ppt_x</p:attrName>
                                        </p:attrNameLst>
                                      </p:cBhvr>
                                      <p:tavLst>
                                        <p:tav tm="0">
                                          <p:val>
                                            <p:strVal val="#ppt_x"/>
                                          </p:val>
                                        </p:tav>
                                        <p:tav tm="100000">
                                          <p:val>
                                            <p:strVal val="#ppt_x"/>
                                          </p:val>
                                        </p:tav>
                                      </p:tavLst>
                                    </p:anim>
                                    <p:anim calcmode="lin" valueType="num">
                                      <p:cBhvr additive="base">
                                        <p:cTn id="104" dur="500" fill="hold"/>
                                        <p:tgtEl>
                                          <p:spTgt spid="47"/>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additive="base">
                                        <p:cTn id="107" dur="500" fill="hold"/>
                                        <p:tgtEl>
                                          <p:spTgt spid="48"/>
                                        </p:tgtEl>
                                        <p:attrNameLst>
                                          <p:attrName>ppt_x</p:attrName>
                                        </p:attrNameLst>
                                      </p:cBhvr>
                                      <p:tavLst>
                                        <p:tav tm="0">
                                          <p:val>
                                            <p:strVal val="#ppt_x"/>
                                          </p:val>
                                        </p:tav>
                                        <p:tav tm="100000">
                                          <p:val>
                                            <p:strVal val="#ppt_x"/>
                                          </p:val>
                                        </p:tav>
                                      </p:tavLst>
                                    </p:anim>
                                    <p:anim calcmode="lin" valueType="num">
                                      <p:cBhvr additive="base">
                                        <p:cTn id="108" dur="500" fill="hold"/>
                                        <p:tgtEl>
                                          <p:spTgt spid="4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9"/>
                                        </p:tgtEl>
                                        <p:attrNameLst>
                                          <p:attrName>style.visibility</p:attrName>
                                        </p:attrNameLst>
                                      </p:cBhvr>
                                      <p:to>
                                        <p:strVal val="visible"/>
                                      </p:to>
                                    </p:set>
                                    <p:anim calcmode="lin" valueType="num">
                                      <p:cBhvr additive="base">
                                        <p:cTn id="111" dur="500" fill="hold"/>
                                        <p:tgtEl>
                                          <p:spTgt spid="49"/>
                                        </p:tgtEl>
                                        <p:attrNameLst>
                                          <p:attrName>ppt_x</p:attrName>
                                        </p:attrNameLst>
                                      </p:cBhvr>
                                      <p:tavLst>
                                        <p:tav tm="0">
                                          <p:val>
                                            <p:strVal val="#ppt_x"/>
                                          </p:val>
                                        </p:tav>
                                        <p:tav tm="100000">
                                          <p:val>
                                            <p:strVal val="#ppt_x"/>
                                          </p:val>
                                        </p:tav>
                                      </p:tavLst>
                                    </p:anim>
                                    <p:anim calcmode="lin" valueType="num">
                                      <p:cBhvr additive="base">
                                        <p:cTn id="112" dur="500" fill="hold"/>
                                        <p:tgtEl>
                                          <p:spTgt spid="49"/>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500" fill="hold"/>
                                        <p:tgtEl>
                                          <p:spTgt spid="50"/>
                                        </p:tgtEl>
                                        <p:attrNameLst>
                                          <p:attrName>ppt_x</p:attrName>
                                        </p:attrNameLst>
                                      </p:cBhvr>
                                      <p:tavLst>
                                        <p:tav tm="0">
                                          <p:val>
                                            <p:strVal val="#ppt_x"/>
                                          </p:val>
                                        </p:tav>
                                        <p:tav tm="100000">
                                          <p:val>
                                            <p:strVal val="#ppt_x"/>
                                          </p:val>
                                        </p:tav>
                                      </p:tavLst>
                                    </p:anim>
                                    <p:anim calcmode="lin" valueType="num">
                                      <p:cBhvr additive="base">
                                        <p:cTn id="116" dur="500" fill="hold"/>
                                        <p:tgtEl>
                                          <p:spTgt spid="5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anim calcmode="lin" valueType="num">
                                      <p:cBhvr additive="base">
                                        <p:cTn id="119" dur="500" fill="hold"/>
                                        <p:tgtEl>
                                          <p:spTgt spid="51"/>
                                        </p:tgtEl>
                                        <p:attrNameLst>
                                          <p:attrName>ppt_x</p:attrName>
                                        </p:attrNameLst>
                                      </p:cBhvr>
                                      <p:tavLst>
                                        <p:tav tm="0">
                                          <p:val>
                                            <p:strVal val="#ppt_x"/>
                                          </p:val>
                                        </p:tav>
                                        <p:tav tm="100000">
                                          <p:val>
                                            <p:strVal val="#ppt_x"/>
                                          </p:val>
                                        </p:tav>
                                      </p:tavLst>
                                    </p:anim>
                                    <p:anim calcmode="lin" valueType="num">
                                      <p:cBhvr additive="base">
                                        <p:cTn id="120" dur="500" fill="hold"/>
                                        <p:tgtEl>
                                          <p:spTgt spid="51"/>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52"/>
                                        </p:tgtEl>
                                        <p:attrNameLst>
                                          <p:attrName>style.visibility</p:attrName>
                                        </p:attrNameLst>
                                      </p:cBhvr>
                                      <p:to>
                                        <p:strVal val="visible"/>
                                      </p:to>
                                    </p:set>
                                    <p:anim calcmode="lin" valueType="num">
                                      <p:cBhvr additive="base">
                                        <p:cTn id="123" dur="500" fill="hold"/>
                                        <p:tgtEl>
                                          <p:spTgt spid="52"/>
                                        </p:tgtEl>
                                        <p:attrNameLst>
                                          <p:attrName>ppt_x</p:attrName>
                                        </p:attrNameLst>
                                      </p:cBhvr>
                                      <p:tavLst>
                                        <p:tav tm="0">
                                          <p:val>
                                            <p:strVal val="#ppt_x"/>
                                          </p:val>
                                        </p:tav>
                                        <p:tav tm="100000">
                                          <p:val>
                                            <p:strVal val="#ppt_x"/>
                                          </p:val>
                                        </p:tav>
                                      </p:tavLst>
                                    </p:anim>
                                    <p:anim calcmode="lin" valueType="num">
                                      <p:cBhvr additive="base">
                                        <p:cTn id="124" dur="500" fill="hold"/>
                                        <p:tgtEl>
                                          <p:spTgt spid="5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53"/>
                                        </p:tgtEl>
                                        <p:attrNameLst>
                                          <p:attrName>style.visibility</p:attrName>
                                        </p:attrNameLst>
                                      </p:cBhvr>
                                      <p:to>
                                        <p:strVal val="visible"/>
                                      </p:to>
                                    </p:set>
                                    <p:anim calcmode="lin" valueType="num">
                                      <p:cBhvr additive="base">
                                        <p:cTn id="127" dur="500" fill="hold"/>
                                        <p:tgtEl>
                                          <p:spTgt spid="53"/>
                                        </p:tgtEl>
                                        <p:attrNameLst>
                                          <p:attrName>ppt_x</p:attrName>
                                        </p:attrNameLst>
                                      </p:cBhvr>
                                      <p:tavLst>
                                        <p:tav tm="0">
                                          <p:val>
                                            <p:strVal val="#ppt_x"/>
                                          </p:val>
                                        </p:tav>
                                        <p:tav tm="100000">
                                          <p:val>
                                            <p:strVal val="#ppt_x"/>
                                          </p:val>
                                        </p:tav>
                                      </p:tavLst>
                                    </p:anim>
                                    <p:anim calcmode="lin" valueType="num">
                                      <p:cBhvr additive="base">
                                        <p:cTn id="128" dur="500" fill="hold"/>
                                        <p:tgtEl>
                                          <p:spTgt spid="53"/>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54"/>
                                        </p:tgtEl>
                                        <p:attrNameLst>
                                          <p:attrName>style.visibility</p:attrName>
                                        </p:attrNameLst>
                                      </p:cBhvr>
                                      <p:to>
                                        <p:strVal val="visible"/>
                                      </p:to>
                                    </p:set>
                                    <p:anim calcmode="lin" valueType="num">
                                      <p:cBhvr additive="base">
                                        <p:cTn id="131" dur="500" fill="hold"/>
                                        <p:tgtEl>
                                          <p:spTgt spid="54"/>
                                        </p:tgtEl>
                                        <p:attrNameLst>
                                          <p:attrName>ppt_x</p:attrName>
                                        </p:attrNameLst>
                                      </p:cBhvr>
                                      <p:tavLst>
                                        <p:tav tm="0">
                                          <p:val>
                                            <p:strVal val="#ppt_x"/>
                                          </p:val>
                                        </p:tav>
                                        <p:tav tm="100000">
                                          <p:val>
                                            <p:strVal val="#ppt_x"/>
                                          </p:val>
                                        </p:tav>
                                      </p:tavLst>
                                    </p:anim>
                                    <p:anim calcmode="lin" valueType="num">
                                      <p:cBhvr additive="base">
                                        <p:cTn id="132" dur="500" fill="hold"/>
                                        <p:tgtEl>
                                          <p:spTgt spid="54"/>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35"/>
                                        </p:tgtEl>
                                        <p:attrNameLst>
                                          <p:attrName>style.visibility</p:attrName>
                                        </p:attrNameLst>
                                      </p:cBhvr>
                                      <p:to>
                                        <p:strVal val="visible"/>
                                      </p:to>
                                    </p:set>
                                    <p:anim calcmode="lin" valueType="num">
                                      <p:cBhvr additive="base">
                                        <p:cTn id="135" dur="500" fill="hold"/>
                                        <p:tgtEl>
                                          <p:spTgt spid="35"/>
                                        </p:tgtEl>
                                        <p:attrNameLst>
                                          <p:attrName>ppt_x</p:attrName>
                                        </p:attrNameLst>
                                      </p:cBhvr>
                                      <p:tavLst>
                                        <p:tav tm="0">
                                          <p:val>
                                            <p:strVal val="#ppt_x"/>
                                          </p:val>
                                        </p:tav>
                                        <p:tav tm="100000">
                                          <p:val>
                                            <p:strVal val="#ppt_x"/>
                                          </p:val>
                                        </p:tav>
                                      </p:tavLst>
                                    </p:anim>
                                    <p:anim calcmode="lin" valueType="num">
                                      <p:cBhvr additive="base">
                                        <p:cTn id="136" dur="500" fill="hold"/>
                                        <p:tgtEl>
                                          <p:spTgt spid="35"/>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36"/>
                                        </p:tgtEl>
                                        <p:attrNameLst>
                                          <p:attrName>style.visibility</p:attrName>
                                        </p:attrNameLst>
                                      </p:cBhvr>
                                      <p:to>
                                        <p:strVal val="visible"/>
                                      </p:to>
                                    </p:set>
                                    <p:anim calcmode="lin" valueType="num">
                                      <p:cBhvr additive="base">
                                        <p:cTn id="139" dur="500" fill="hold"/>
                                        <p:tgtEl>
                                          <p:spTgt spid="36"/>
                                        </p:tgtEl>
                                        <p:attrNameLst>
                                          <p:attrName>ppt_x</p:attrName>
                                        </p:attrNameLst>
                                      </p:cBhvr>
                                      <p:tavLst>
                                        <p:tav tm="0">
                                          <p:val>
                                            <p:strVal val="#ppt_x"/>
                                          </p:val>
                                        </p:tav>
                                        <p:tav tm="100000">
                                          <p:val>
                                            <p:strVal val="#ppt_x"/>
                                          </p:val>
                                        </p:tav>
                                      </p:tavLst>
                                    </p:anim>
                                    <p:anim calcmode="lin" valueType="num">
                                      <p:cBhvr additive="base">
                                        <p:cTn id="140" dur="500" fill="hold"/>
                                        <p:tgtEl>
                                          <p:spTgt spid="36"/>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500" fill="hold"/>
                                        <p:tgtEl>
                                          <p:spTgt spid="37"/>
                                        </p:tgtEl>
                                        <p:attrNameLst>
                                          <p:attrName>ppt_x</p:attrName>
                                        </p:attrNameLst>
                                      </p:cBhvr>
                                      <p:tavLst>
                                        <p:tav tm="0">
                                          <p:val>
                                            <p:strVal val="#ppt_x"/>
                                          </p:val>
                                        </p:tav>
                                        <p:tav tm="100000">
                                          <p:val>
                                            <p:strVal val="#ppt_x"/>
                                          </p:val>
                                        </p:tav>
                                      </p:tavLst>
                                    </p:anim>
                                    <p:anim calcmode="lin" valueType="num">
                                      <p:cBhvr additive="base">
                                        <p:cTn id="14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05515" y="2717439"/>
            <a:ext cx="360000" cy="501600"/>
          </a:xfrm>
          <a:prstGeom prst="rect">
            <a:avLst/>
          </a:prstGeom>
        </p:spPr>
      </p:pic>
      <p:pic>
        <p:nvPicPr>
          <p:cNvPr id="5" name="图片 4"/>
          <p:cNvPicPr>
            <a:picLocks noChangeAspect="1"/>
          </p:cNvPicPr>
          <p:nvPr/>
        </p:nvPicPr>
        <p:blipFill>
          <a:blip r:embed="rId3"/>
          <a:stretch>
            <a:fillRect/>
          </a:stretch>
        </p:blipFill>
        <p:spPr>
          <a:xfrm>
            <a:off x="7231143" y="2562894"/>
            <a:ext cx="341301" cy="504000"/>
          </a:xfrm>
          <a:prstGeom prst="rect">
            <a:avLst/>
          </a:prstGeom>
        </p:spPr>
      </p:pic>
      <p:pic>
        <p:nvPicPr>
          <p:cNvPr id="6" name="图片 5"/>
          <p:cNvPicPr>
            <a:picLocks noChangeAspect="1"/>
          </p:cNvPicPr>
          <p:nvPr/>
        </p:nvPicPr>
        <p:blipFill>
          <a:blip r:embed="rId2"/>
          <a:stretch>
            <a:fillRect/>
          </a:stretch>
        </p:blipFill>
        <p:spPr>
          <a:xfrm>
            <a:off x="1798073" y="2284804"/>
            <a:ext cx="360000" cy="501600"/>
          </a:xfrm>
          <a:prstGeom prst="rect">
            <a:avLst/>
          </a:prstGeom>
        </p:spPr>
      </p:pic>
      <p:pic>
        <p:nvPicPr>
          <p:cNvPr id="7" name="图片 6"/>
          <p:cNvPicPr>
            <a:picLocks noChangeAspect="1"/>
          </p:cNvPicPr>
          <p:nvPr/>
        </p:nvPicPr>
        <p:blipFill>
          <a:blip r:embed="rId2"/>
          <a:stretch>
            <a:fillRect/>
          </a:stretch>
        </p:blipFill>
        <p:spPr>
          <a:xfrm>
            <a:off x="1575575" y="3294521"/>
            <a:ext cx="360000" cy="501600"/>
          </a:xfrm>
          <a:prstGeom prst="rect">
            <a:avLst/>
          </a:prstGeom>
        </p:spPr>
      </p:pic>
      <p:pic>
        <p:nvPicPr>
          <p:cNvPr id="8" name="图片 7"/>
          <p:cNvPicPr>
            <a:picLocks noChangeAspect="1"/>
          </p:cNvPicPr>
          <p:nvPr/>
        </p:nvPicPr>
        <p:blipFill>
          <a:blip r:embed="rId2"/>
          <a:stretch>
            <a:fillRect/>
          </a:stretch>
        </p:blipFill>
        <p:spPr>
          <a:xfrm>
            <a:off x="2414439" y="2449048"/>
            <a:ext cx="360000" cy="501600"/>
          </a:xfrm>
          <a:prstGeom prst="rect">
            <a:avLst/>
          </a:prstGeom>
        </p:spPr>
      </p:pic>
      <p:pic>
        <p:nvPicPr>
          <p:cNvPr id="9" name="图片 8"/>
          <p:cNvPicPr>
            <a:picLocks noChangeAspect="1"/>
          </p:cNvPicPr>
          <p:nvPr/>
        </p:nvPicPr>
        <p:blipFill>
          <a:blip r:embed="rId2"/>
          <a:stretch>
            <a:fillRect/>
          </a:stretch>
        </p:blipFill>
        <p:spPr>
          <a:xfrm>
            <a:off x="583908" y="3794733"/>
            <a:ext cx="360000" cy="501600"/>
          </a:xfrm>
          <a:prstGeom prst="rect">
            <a:avLst/>
          </a:prstGeom>
        </p:spPr>
      </p:pic>
      <p:pic>
        <p:nvPicPr>
          <p:cNvPr id="10" name="图片 9"/>
          <p:cNvPicPr>
            <a:picLocks noChangeAspect="1"/>
          </p:cNvPicPr>
          <p:nvPr/>
        </p:nvPicPr>
        <p:blipFill>
          <a:blip r:embed="rId2"/>
          <a:stretch>
            <a:fillRect/>
          </a:stretch>
        </p:blipFill>
        <p:spPr>
          <a:xfrm>
            <a:off x="1487569" y="4377948"/>
            <a:ext cx="360000" cy="501600"/>
          </a:xfrm>
          <a:prstGeom prst="rect">
            <a:avLst/>
          </a:prstGeom>
        </p:spPr>
      </p:pic>
      <p:pic>
        <p:nvPicPr>
          <p:cNvPr id="11" name="图片 10"/>
          <p:cNvPicPr>
            <a:picLocks noChangeAspect="1"/>
          </p:cNvPicPr>
          <p:nvPr/>
        </p:nvPicPr>
        <p:blipFill>
          <a:blip r:embed="rId2"/>
          <a:stretch>
            <a:fillRect/>
          </a:stretch>
        </p:blipFill>
        <p:spPr>
          <a:xfrm>
            <a:off x="3094617" y="3496274"/>
            <a:ext cx="360000" cy="501600"/>
          </a:xfrm>
          <a:prstGeom prst="rect">
            <a:avLst/>
          </a:prstGeom>
        </p:spPr>
      </p:pic>
      <p:pic>
        <p:nvPicPr>
          <p:cNvPr id="12" name="图片 11"/>
          <p:cNvPicPr>
            <a:picLocks noChangeAspect="1"/>
          </p:cNvPicPr>
          <p:nvPr/>
        </p:nvPicPr>
        <p:blipFill>
          <a:blip r:embed="rId2"/>
          <a:stretch>
            <a:fillRect/>
          </a:stretch>
        </p:blipFill>
        <p:spPr>
          <a:xfrm>
            <a:off x="1335419" y="3873336"/>
            <a:ext cx="360000" cy="501600"/>
          </a:xfrm>
          <a:prstGeom prst="rect">
            <a:avLst/>
          </a:prstGeom>
        </p:spPr>
      </p:pic>
      <p:pic>
        <p:nvPicPr>
          <p:cNvPr id="13" name="图片 12"/>
          <p:cNvPicPr>
            <a:picLocks noChangeAspect="1"/>
          </p:cNvPicPr>
          <p:nvPr/>
        </p:nvPicPr>
        <p:blipFill>
          <a:blip r:embed="rId2"/>
          <a:stretch>
            <a:fillRect/>
          </a:stretch>
        </p:blipFill>
        <p:spPr>
          <a:xfrm>
            <a:off x="2377621" y="2869839"/>
            <a:ext cx="360000" cy="501600"/>
          </a:xfrm>
          <a:prstGeom prst="rect">
            <a:avLst/>
          </a:prstGeom>
        </p:spPr>
      </p:pic>
      <p:pic>
        <p:nvPicPr>
          <p:cNvPr id="14" name="图片 13"/>
          <p:cNvPicPr>
            <a:picLocks noChangeAspect="1"/>
          </p:cNvPicPr>
          <p:nvPr/>
        </p:nvPicPr>
        <p:blipFill>
          <a:blip r:embed="rId2"/>
          <a:stretch>
            <a:fillRect/>
          </a:stretch>
        </p:blipFill>
        <p:spPr>
          <a:xfrm>
            <a:off x="1278141" y="2575148"/>
            <a:ext cx="360000" cy="501600"/>
          </a:xfrm>
          <a:prstGeom prst="rect">
            <a:avLst/>
          </a:prstGeom>
        </p:spPr>
      </p:pic>
      <p:pic>
        <p:nvPicPr>
          <p:cNvPr id="15" name="图片 14"/>
          <p:cNvPicPr>
            <a:picLocks noChangeAspect="1"/>
          </p:cNvPicPr>
          <p:nvPr/>
        </p:nvPicPr>
        <p:blipFill>
          <a:blip r:embed="rId2"/>
          <a:stretch>
            <a:fillRect/>
          </a:stretch>
        </p:blipFill>
        <p:spPr>
          <a:xfrm>
            <a:off x="1571668" y="1750710"/>
            <a:ext cx="360000" cy="501600"/>
          </a:xfrm>
          <a:prstGeom prst="rect">
            <a:avLst/>
          </a:prstGeom>
        </p:spPr>
      </p:pic>
      <p:pic>
        <p:nvPicPr>
          <p:cNvPr id="16" name="图片 15"/>
          <p:cNvPicPr>
            <a:picLocks noChangeAspect="1"/>
          </p:cNvPicPr>
          <p:nvPr/>
        </p:nvPicPr>
        <p:blipFill>
          <a:blip r:embed="rId2"/>
          <a:stretch>
            <a:fillRect/>
          </a:stretch>
        </p:blipFill>
        <p:spPr>
          <a:xfrm>
            <a:off x="1025667" y="3180263"/>
            <a:ext cx="360000" cy="501600"/>
          </a:xfrm>
          <a:prstGeom prst="rect">
            <a:avLst/>
          </a:prstGeom>
        </p:spPr>
      </p:pic>
      <p:pic>
        <p:nvPicPr>
          <p:cNvPr id="17" name="图片 16"/>
          <p:cNvPicPr>
            <a:picLocks noChangeAspect="1"/>
          </p:cNvPicPr>
          <p:nvPr/>
        </p:nvPicPr>
        <p:blipFill>
          <a:blip r:embed="rId2"/>
          <a:stretch>
            <a:fillRect/>
          </a:stretch>
        </p:blipFill>
        <p:spPr>
          <a:xfrm>
            <a:off x="2215018" y="3582765"/>
            <a:ext cx="360000" cy="501600"/>
          </a:xfrm>
          <a:prstGeom prst="rect">
            <a:avLst/>
          </a:prstGeom>
        </p:spPr>
      </p:pic>
      <p:pic>
        <p:nvPicPr>
          <p:cNvPr id="18" name="图片 17"/>
          <p:cNvPicPr>
            <a:picLocks noChangeAspect="1"/>
          </p:cNvPicPr>
          <p:nvPr/>
        </p:nvPicPr>
        <p:blipFill>
          <a:blip r:embed="rId2"/>
          <a:stretch>
            <a:fillRect/>
          </a:stretch>
        </p:blipFill>
        <p:spPr>
          <a:xfrm>
            <a:off x="2364245" y="4374936"/>
            <a:ext cx="360000" cy="501600"/>
          </a:xfrm>
          <a:prstGeom prst="rect">
            <a:avLst/>
          </a:prstGeom>
        </p:spPr>
      </p:pic>
      <p:pic>
        <p:nvPicPr>
          <p:cNvPr id="19" name="图片 18"/>
          <p:cNvPicPr>
            <a:picLocks noChangeAspect="1"/>
          </p:cNvPicPr>
          <p:nvPr/>
        </p:nvPicPr>
        <p:blipFill>
          <a:blip r:embed="rId2"/>
          <a:stretch>
            <a:fillRect/>
          </a:stretch>
        </p:blipFill>
        <p:spPr>
          <a:xfrm>
            <a:off x="2717553" y="3697721"/>
            <a:ext cx="360000" cy="501600"/>
          </a:xfrm>
          <a:prstGeom prst="rect">
            <a:avLst/>
          </a:prstGeom>
        </p:spPr>
      </p:pic>
      <p:pic>
        <p:nvPicPr>
          <p:cNvPr id="20" name="图片 19"/>
          <p:cNvPicPr>
            <a:picLocks noChangeAspect="1"/>
          </p:cNvPicPr>
          <p:nvPr/>
        </p:nvPicPr>
        <p:blipFill>
          <a:blip r:embed="rId2"/>
          <a:stretch>
            <a:fillRect/>
          </a:stretch>
        </p:blipFill>
        <p:spPr>
          <a:xfrm>
            <a:off x="2737621" y="2252310"/>
            <a:ext cx="360000" cy="501600"/>
          </a:xfrm>
          <a:prstGeom prst="rect">
            <a:avLst/>
          </a:prstGeom>
        </p:spPr>
      </p:pic>
      <p:pic>
        <p:nvPicPr>
          <p:cNvPr id="21" name="图片 20"/>
          <p:cNvPicPr>
            <a:picLocks noChangeAspect="1"/>
          </p:cNvPicPr>
          <p:nvPr/>
        </p:nvPicPr>
        <p:blipFill>
          <a:blip r:embed="rId3"/>
          <a:stretch>
            <a:fillRect/>
          </a:stretch>
        </p:blipFill>
        <p:spPr>
          <a:xfrm>
            <a:off x="7021857" y="3371439"/>
            <a:ext cx="341301" cy="504000"/>
          </a:xfrm>
          <a:prstGeom prst="rect">
            <a:avLst/>
          </a:prstGeom>
        </p:spPr>
      </p:pic>
      <p:pic>
        <p:nvPicPr>
          <p:cNvPr id="22" name="图片 21"/>
          <p:cNvPicPr>
            <a:picLocks noChangeAspect="1"/>
          </p:cNvPicPr>
          <p:nvPr/>
        </p:nvPicPr>
        <p:blipFill>
          <a:blip r:embed="rId3"/>
          <a:stretch>
            <a:fillRect/>
          </a:stretch>
        </p:blipFill>
        <p:spPr>
          <a:xfrm>
            <a:off x="7601405" y="3496274"/>
            <a:ext cx="341301" cy="504000"/>
          </a:xfrm>
          <a:prstGeom prst="rect">
            <a:avLst/>
          </a:prstGeom>
        </p:spPr>
      </p:pic>
      <p:pic>
        <p:nvPicPr>
          <p:cNvPr id="24" name="图片 23"/>
          <p:cNvPicPr>
            <a:picLocks noChangeAspect="1"/>
          </p:cNvPicPr>
          <p:nvPr/>
        </p:nvPicPr>
        <p:blipFill>
          <a:blip r:embed="rId3"/>
          <a:stretch>
            <a:fillRect/>
          </a:stretch>
        </p:blipFill>
        <p:spPr>
          <a:xfrm>
            <a:off x="7924060" y="2754721"/>
            <a:ext cx="341301" cy="504000"/>
          </a:xfrm>
          <a:prstGeom prst="rect">
            <a:avLst/>
          </a:prstGeom>
        </p:spPr>
      </p:pic>
      <p:pic>
        <p:nvPicPr>
          <p:cNvPr id="25" name="图片 24"/>
          <p:cNvPicPr>
            <a:picLocks noChangeAspect="1"/>
          </p:cNvPicPr>
          <p:nvPr/>
        </p:nvPicPr>
        <p:blipFill>
          <a:blip r:embed="rId3"/>
          <a:stretch>
            <a:fillRect/>
          </a:stretch>
        </p:blipFill>
        <p:spPr>
          <a:xfrm>
            <a:off x="6504234" y="3622239"/>
            <a:ext cx="341301" cy="504000"/>
          </a:xfrm>
          <a:prstGeom prst="rect">
            <a:avLst/>
          </a:prstGeom>
        </p:spPr>
      </p:pic>
      <p:pic>
        <p:nvPicPr>
          <p:cNvPr id="26" name="图片 25"/>
          <p:cNvPicPr>
            <a:picLocks noChangeAspect="1"/>
          </p:cNvPicPr>
          <p:nvPr/>
        </p:nvPicPr>
        <p:blipFill>
          <a:blip r:embed="rId3"/>
          <a:stretch>
            <a:fillRect/>
          </a:stretch>
        </p:blipFill>
        <p:spPr>
          <a:xfrm>
            <a:off x="7278717" y="3860957"/>
            <a:ext cx="341301" cy="504000"/>
          </a:xfrm>
          <a:prstGeom prst="rect">
            <a:avLst/>
          </a:prstGeom>
        </p:spPr>
      </p:pic>
      <p:pic>
        <p:nvPicPr>
          <p:cNvPr id="27" name="图片 26"/>
          <p:cNvPicPr>
            <a:picLocks noChangeAspect="1"/>
          </p:cNvPicPr>
          <p:nvPr/>
        </p:nvPicPr>
        <p:blipFill>
          <a:blip r:embed="rId3"/>
          <a:stretch>
            <a:fillRect/>
          </a:stretch>
        </p:blipFill>
        <p:spPr>
          <a:xfrm>
            <a:off x="6806137" y="4283026"/>
            <a:ext cx="341301" cy="504000"/>
          </a:xfrm>
          <a:prstGeom prst="rect">
            <a:avLst/>
          </a:prstGeom>
        </p:spPr>
      </p:pic>
      <p:pic>
        <p:nvPicPr>
          <p:cNvPr id="28" name="图片 27"/>
          <p:cNvPicPr>
            <a:picLocks noChangeAspect="1"/>
          </p:cNvPicPr>
          <p:nvPr/>
        </p:nvPicPr>
        <p:blipFill>
          <a:blip r:embed="rId3"/>
          <a:stretch>
            <a:fillRect/>
          </a:stretch>
        </p:blipFill>
        <p:spPr>
          <a:xfrm>
            <a:off x="7882549" y="4283026"/>
            <a:ext cx="341301" cy="504000"/>
          </a:xfrm>
          <a:prstGeom prst="rect">
            <a:avLst/>
          </a:prstGeom>
        </p:spPr>
      </p:pic>
      <p:pic>
        <p:nvPicPr>
          <p:cNvPr id="29" name="图片 28"/>
          <p:cNvPicPr>
            <a:picLocks noChangeAspect="1"/>
          </p:cNvPicPr>
          <p:nvPr/>
        </p:nvPicPr>
        <p:blipFill>
          <a:blip r:embed="rId3"/>
          <a:stretch>
            <a:fillRect/>
          </a:stretch>
        </p:blipFill>
        <p:spPr>
          <a:xfrm>
            <a:off x="6776472" y="2790521"/>
            <a:ext cx="341301" cy="504000"/>
          </a:xfrm>
          <a:prstGeom prst="rect">
            <a:avLst/>
          </a:prstGeom>
        </p:spPr>
      </p:pic>
      <p:pic>
        <p:nvPicPr>
          <p:cNvPr id="30" name="图片 29"/>
          <p:cNvPicPr>
            <a:picLocks noChangeAspect="1"/>
          </p:cNvPicPr>
          <p:nvPr/>
        </p:nvPicPr>
        <p:blipFill>
          <a:blip r:embed="rId3"/>
          <a:stretch>
            <a:fillRect/>
          </a:stretch>
        </p:blipFill>
        <p:spPr>
          <a:xfrm>
            <a:off x="8053200" y="3501623"/>
            <a:ext cx="341301" cy="504000"/>
          </a:xfrm>
          <a:prstGeom prst="rect">
            <a:avLst/>
          </a:prstGeom>
        </p:spPr>
      </p:pic>
      <p:pic>
        <p:nvPicPr>
          <p:cNvPr id="32" name="图片 31"/>
          <p:cNvPicPr>
            <a:picLocks noChangeAspect="1"/>
          </p:cNvPicPr>
          <p:nvPr/>
        </p:nvPicPr>
        <p:blipFill>
          <a:blip r:embed="rId2"/>
          <a:stretch>
            <a:fillRect/>
          </a:stretch>
        </p:blipFill>
        <p:spPr>
          <a:xfrm>
            <a:off x="922971" y="2034004"/>
            <a:ext cx="360000" cy="501600"/>
          </a:xfrm>
          <a:prstGeom prst="rect">
            <a:avLst/>
          </a:prstGeom>
        </p:spPr>
      </p:pic>
      <p:pic>
        <p:nvPicPr>
          <p:cNvPr id="33" name="图片 32"/>
          <p:cNvPicPr>
            <a:picLocks noChangeAspect="1"/>
          </p:cNvPicPr>
          <p:nvPr/>
        </p:nvPicPr>
        <p:blipFill>
          <a:blip r:embed="rId2"/>
          <a:stretch>
            <a:fillRect/>
          </a:stretch>
        </p:blipFill>
        <p:spPr>
          <a:xfrm>
            <a:off x="1917881" y="2910372"/>
            <a:ext cx="360000" cy="501600"/>
          </a:xfrm>
          <a:prstGeom prst="rect">
            <a:avLst/>
          </a:prstGeom>
        </p:spPr>
      </p:pic>
      <p:pic>
        <p:nvPicPr>
          <p:cNvPr id="34" name="图片 33"/>
          <p:cNvPicPr>
            <a:picLocks noChangeAspect="1"/>
          </p:cNvPicPr>
          <p:nvPr/>
        </p:nvPicPr>
        <p:blipFill>
          <a:blip r:embed="rId2"/>
          <a:stretch>
            <a:fillRect/>
          </a:stretch>
        </p:blipFill>
        <p:spPr>
          <a:xfrm>
            <a:off x="2950247" y="2869839"/>
            <a:ext cx="360000" cy="501600"/>
          </a:xfrm>
          <a:prstGeom prst="rect">
            <a:avLst/>
          </a:prstGeom>
        </p:spPr>
      </p:pic>
      <p:pic>
        <p:nvPicPr>
          <p:cNvPr id="35" name="图片 34"/>
          <p:cNvPicPr>
            <a:picLocks noChangeAspect="1"/>
          </p:cNvPicPr>
          <p:nvPr/>
        </p:nvPicPr>
        <p:blipFill>
          <a:blip r:embed="rId2"/>
          <a:stretch>
            <a:fillRect/>
          </a:stretch>
        </p:blipFill>
        <p:spPr>
          <a:xfrm>
            <a:off x="2316914" y="1901480"/>
            <a:ext cx="360000" cy="501600"/>
          </a:xfrm>
          <a:prstGeom prst="rect">
            <a:avLst/>
          </a:prstGeom>
        </p:spPr>
      </p:pic>
      <p:pic>
        <p:nvPicPr>
          <p:cNvPr id="36" name="图片 35"/>
          <p:cNvPicPr>
            <a:picLocks noChangeAspect="1"/>
          </p:cNvPicPr>
          <p:nvPr/>
        </p:nvPicPr>
        <p:blipFill>
          <a:blip r:embed="rId2"/>
          <a:stretch>
            <a:fillRect/>
          </a:stretch>
        </p:blipFill>
        <p:spPr>
          <a:xfrm>
            <a:off x="1910530" y="3959791"/>
            <a:ext cx="360000" cy="501600"/>
          </a:xfrm>
          <a:prstGeom prst="rect">
            <a:avLst/>
          </a:prstGeom>
        </p:spPr>
      </p:pic>
      <p:pic>
        <p:nvPicPr>
          <p:cNvPr id="37" name="图片 36"/>
          <p:cNvPicPr>
            <a:picLocks noChangeAspect="1"/>
          </p:cNvPicPr>
          <p:nvPr/>
        </p:nvPicPr>
        <p:blipFill>
          <a:blip r:embed="rId2"/>
          <a:stretch>
            <a:fillRect/>
          </a:stretch>
        </p:blipFill>
        <p:spPr>
          <a:xfrm>
            <a:off x="2929596" y="4284226"/>
            <a:ext cx="360000" cy="501600"/>
          </a:xfrm>
          <a:prstGeom prst="rect">
            <a:avLst/>
          </a:prstGeom>
        </p:spPr>
      </p:pic>
      <p:pic>
        <p:nvPicPr>
          <p:cNvPr id="38" name="图片 37"/>
          <p:cNvPicPr>
            <a:picLocks noChangeAspect="1"/>
          </p:cNvPicPr>
          <p:nvPr/>
        </p:nvPicPr>
        <p:blipFill>
          <a:blip r:embed="rId2"/>
          <a:stretch>
            <a:fillRect/>
          </a:stretch>
        </p:blipFill>
        <p:spPr>
          <a:xfrm>
            <a:off x="922218" y="4293574"/>
            <a:ext cx="360000" cy="501600"/>
          </a:xfrm>
          <a:prstGeom prst="rect">
            <a:avLst/>
          </a:prstGeom>
        </p:spPr>
      </p:pic>
      <p:pic>
        <p:nvPicPr>
          <p:cNvPr id="39" name="图片 38"/>
          <p:cNvPicPr>
            <a:picLocks noChangeAspect="1"/>
          </p:cNvPicPr>
          <p:nvPr/>
        </p:nvPicPr>
        <p:blipFill>
          <a:blip r:embed="rId2"/>
          <a:stretch>
            <a:fillRect/>
          </a:stretch>
        </p:blipFill>
        <p:spPr>
          <a:xfrm>
            <a:off x="2004245" y="1479887"/>
            <a:ext cx="360000" cy="501600"/>
          </a:xfrm>
          <a:prstGeom prst="rect">
            <a:avLst/>
          </a:prstGeom>
        </p:spPr>
      </p:pic>
      <p:sp>
        <p:nvSpPr>
          <p:cNvPr id="40" name="文本框 39"/>
          <p:cNvSpPr txBox="1"/>
          <p:nvPr/>
        </p:nvSpPr>
        <p:spPr>
          <a:xfrm>
            <a:off x="3807727" y="5472754"/>
            <a:ext cx="1746914" cy="400110"/>
          </a:xfrm>
          <a:prstGeom prst="rect">
            <a:avLst/>
          </a:prstGeom>
          <a:noFill/>
        </p:spPr>
        <p:txBody>
          <a:bodyPr wrap="square" rtlCol="0">
            <a:spAutoFit/>
          </a:bodyPr>
          <a:lstStyle/>
          <a:p>
            <a:pPr algn="ctr"/>
            <a:r>
              <a:rPr lang="zh-CN" altLang="en-US" sz="2000" dirty="0" smtClean="0"/>
              <a:t>若干年后</a:t>
            </a:r>
            <a:endParaRPr lang="zh-CN" altLang="en-US" sz="2000" dirty="0"/>
          </a:p>
        </p:txBody>
      </p:sp>
    </p:spTree>
    <p:extLst>
      <p:ext uri="{BB962C8B-B14F-4D97-AF65-F5344CB8AC3E}">
        <p14:creationId xmlns:p14="http://schemas.microsoft.com/office/powerpoint/2010/main" val="15859256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500" fill="hold"/>
                                        <p:tgtEl>
                                          <p:spTgt spid="25"/>
                                        </p:tgtEl>
                                        <p:attrNameLst>
                                          <p:attrName>ppt_x</p:attrName>
                                        </p:attrNameLst>
                                      </p:cBhvr>
                                      <p:tavLst>
                                        <p:tav tm="0">
                                          <p:val>
                                            <p:strVal val="#ppt_x"/>
                                          </p:val>
                                        </p:tav>
                                        <p:tav tm="100000">
                                          <p:val>
                                            <p:strVal val="#ppt_x"/>
                                          </p:val>
                                        </p:tav>
                                      </p:tavLst>
                                    </p:anim>
                                    <p:anim calcmode="lin" valueType="num">
                                      <p:cBhvr additive="base">
                                        <p:cTn id="88" dur="50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ppt_x"/>
                                          </p:val>
                                        </p:tav>
                                        <p:tav tm="100000">
                                          <p:val>
                                            <p:strVal val="#ppt_x"/>
                                          </p:val>
                                        </p:tav>
                                      </p:tavLst>
                                    </p:anim>
                                    <p:anim calcmode="lin" valueType="num">
                                      <p:cBhvr additive="base">
                                        <p:cTn id="92" dur="500" fill="hold"/>
                                        <p:tgtEl>
                                          <p:spTgt spid="2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ppt_x"/>
                                          </p:val>
                                        </p:tav>
                                        <p:tav tm="100000">
                                          <p:val>
                                            <p:strVal val="#ppt_x"/>
                                          </p:val>
                                        </p:tav>
                                      </p:tavLst>
                                    </p:anim>
                                    <p:anim calcmode="lin" valueType="num">
                                      <p:cBhvr additive="base">
                                        <p:cTn id="100" dur="500" fill="hold"/>
                                        <p:tgtEl>
                                          <p:spTgt spid="28"/>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ppt_x"/>
                                          </p:val>
                                        </p:tav>
                                        <p:tav tm="100000">
                                          <p:val>
                                            <p:strVal val="#ppt_x"/>
                                          </p:val>
                                        </p:tav>
                                      </p:tavLst>
                                    </p:anim>
                                    <p:anim calcmode="lin" valueType="num">
                                      <p:cBhvr additive="base">
                                        <p:cTn id="108" dur="500" fill="hold"/>
                                        <p:tgtEl>
                                          <p:spTgt spid="30"/>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additive="base">
                                        <p:cTn id="115" dur="500" fill="hold"/>
                                        <p:tgtEl>
                                          <p:spTgt spid="33"/>
                                        </p:tgtEl>
                                        <p:attrNameLst>
                                          <p:attrName>ppt_x</p:attrName>
                                        </p:attrNameLst>
                                      </p:cBhvr>
                                      <p:tavLst>
                                        <p:tav tm="0">
                                          <p:val>
                                            <p:strVal val="#ppt_x"/>
                                          </p:val>
                                        </p:tav>
                                        <p:tav tm="100000">
                                          <p:val>
                                            <p:strVal val="#ppt_x"/>
                                          </p:val>
                                        </p:tav>
                                      </p:tavLst>
                                    </p:anim>
                                    <p:anim calcmode="lin" valueType="num">
                                      <p:cBhvr additive="base">
                                        <p:cTn id="116" dur="500" fill="hold"/>
                                        <p:tgtEl>
                                          <p:spTgt spid="33"/>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additive="base">
                                        <p:cTn id="119" dur="500" fill="hold"/>
                                        <p:tgtEl>
                                          <p:spTgt spid="34"/>
                                        </p:tgtEl>
                                        <p:attrNameLst>
                                          <p:attrName>ppt_x</p:attrName>
                                        </p:attrNameLst>
                                      </p:cBhvr>
                                      <p:tavLst>
                                        <p:tav tm="0">
                                          <p:val>
                                            <p:strVal val="#ppt_x"/>
                                          </p:val>
                                        </p:tav>
                                        <p:tav tm="100000">
                                          <p:val>
                                            <p:strVal val="#ppt_x"/>
                                          </p:val>
                                        </p:tav>
                                      </p:tavLst>
                                    </p:anim>
                                    <p:anim calcmode="lin" valueType="num">
                                      <p:cBhvr additive="base">
                                        <p:cTn id="120" dur="500" fill="hold"/>
                                        <p:tgtEl>
                                          <p:spTgt spid="3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35"/>
                                        </p:tgtEl>
                                        <p:attrNameLst>
                                          <p:attrName>style.visibility</p:attrName>
                                        </p:attrNameLst>
                                      </p:cBhvr>
                                      <p:to>
                                        <p:strVal val="visible"/>
                                      </p:to>
                                    </p:set>
                                    <p:anim calcmode="lin" valueType="num">
                                      <p:cBhvr additive="base">
                                        <p:cTn id="123" dur="500" fill="hold"/>
                                        <p:tgtEl>
                                          <p:spTgt spid="35"/>
                                        </p:tgtEl>
                                        <p:attrNameLst>
                                          <p:attrName>ppt_x</p:attrName>
                                        </p:attrNameLst>
                                      </p:cBhvr>
                                      <p:tavLst>
                                        <p:tav tm="0">
                                          <p:val>
                                            <p:strVal val="#ppt_x"/>
                                          </p:val>
                                        </p:tav>
                                        <p:tav tm="100000">
                                          <p:val>
                                            <p:strVal val="#ppt_x"/>
                                          </p:val>
                                        </p:tav>
                                      </p:tavLst>
                                    </p:anim>
                                    <p:anim calcmode="lin" valueType="num">
                                      <p:cBhvr additive="base">
                                        <p:cTn id="124" dur="500" fill="hold"/>
                                        <p:tgtEl>
                                          <p:spTgt spid="35"/>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36"/>
                                        </p:tgtEl>
                                        <p:attrNameLst>
                                          <p:attrName>style.visibility</p:attrName>
                                        </p:attrNameLst>
                                      </p:cBhvr>
                                      <p:to>
                                        <p:strVal val="visible"/>
                                      </p:to>
                                    </p:set>
                                    <p:anim calcmode="lin" valueType="num">
                                      <p:cBhvr additive="base">
                                        <p:cTn id="127" dur="500" fill="hold"/>
                                        <p:tgtEl>
                                          <p:spTgt spid="36"/>
                                        </p:tgtEl>
                                        <p:attrNameLst>
                                          <p:attrName>ppt_x</p:attrName>
                                        </p:attrNameLst>
                                      </p:cBhvr>
                                      <p:tavLst>
                                        <p:tav tm="0">
                                          <p:val>
                                            <p:strVal val="#ppt_x"/>
                                          </p:val>
                                        </p:tav>
                                        <p:tav tm="100000">
                                          <p:val>
                                            <p:strVal val="#ppt_x"/>
                                          </p:val>
                                        </p:tav>
                                      </p:tavLst>
                                    </p:anim>
                                    <p:anim calcmode="lin" valueType="num">
                                      <p:cBhvr additive="base">
                                        <p:cTn id="128" dur="500" fill="hold"/>
                                        <p:tgtEl>
                                          <p:spTgt spid="36"/>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7"/>
                                        </p:tgtEl>
                                        <p:attrNameLst>
                                          <p:attrName>style.visibility</p:attrName>
                                        </p:attrNameLst>
                                      </p:cBhvr>
                                      <p:to>
                                        <p:strVal val="visible"/>
                                      </p:to>
                                    </p:set>
                                    <p:anim calcmode="lin" valueType="num">
                                      <p:cBhvr additive="base">
                                        <p:cTn id="131" dur="500" fill="hold"/>
                                        <p:tgtEl>
                                          <p:spTgt spid="37"/>
                                        </p:tgtEl>
                                        <p:attrNameLst>
                                          <p:attrName>ppt_x</p:attrName>
                                        </p:attrNameLst>
                                      </p:cBhvr>
                                      <p:tavLst>
                                        <p:tav tm="0">
                                          <p:val>
                                            <p:strVal val="#ppt_x"/>
                                          </p:val>
                                        </p:tav>
                                        <p:tav tm="100000">
                                          <p:val>
                                            <p:strVal val="#ppt_x"/>
                                          </p:val>
                                        </p:tav>
                                      </p:tavLst>
                                    </p:anim>
                                    <p:anim calcmode="lin" valueType="num">
                                      <p:cBhvr additive="base">
                                        <p:cTn id="132" dur="500" fill="hold"/>
                                        <p:tgtEl>
                                          <p:spTgt spid="37"/>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38"/>
                                        </p:tgtEl>
                                        <p:attrNameLst>
                                          <p:attrName>style.visibility</p:attrName>
                                        </p:attrNameLst>
                                      </p:cBhvr>
                                      <p:to>
                                        <p:strVal val="visible"/>
                                      </p:to>
                                    </p:set>
                                    <p:anim calcmode="lin" valueType="num">
                                      <p:cBhvr additive="base">
                                        <p:cTn id="135" dur="500" fill="hold"/>
                                        <p:tgtEl>
                                          <p:spTgt spid="38"/>
                                        </p:tgtEl>
                                        <p:attrNameLst>
                                          <p:attrName>ppt_x</p:attrName>
                                        </p:attrNameLst>
                                      </p:cBhvr>
                                      <p:tavLst>
                                        <p:tav tm="0">
                                          <p:val>
                                            <p:strVal val="#ppt_x"/>
                                          </p:val>
                                        </p:tav>
                                        <p:tav tm="100000">
                                          <p:val>
                                            <p:strVal val="#ppt_x"/>
                                          </p:val>
                                        </p:tav>
                                      </p:tavLst>
                                    </p:anim>
                                    <p:anim calcmode="lin" valueType="num">
                                      <p:cBhvr additive="base">
                                        <p:cTn id="136" dur="500" fill="hold"/>
                                        <p:tgtEl>
                                          <p:spTgt spid="38"/>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39"/>
                                        </p:tgtEl>
                                        <p:attrNameLst>
                                          <p:attrName>style.visibility</p:attrName>
                                        </p:attrNameLst>
                                      </p:cBhvr>
                                      <p:to>
                                        <p:strVal val="visible"/>
                                      </p:to>
                                    </p:set>
                                    <p:anim calcmode="lin" valueType="num">
                                      <p:cBhvr additive="base">
                                        <p:cTn id="139" dur="500" fill="hold"/>
                                        <p:tgtEl>
                                          <p:spTgt spid="39"/>
                                        </p:tgtEl>
                                        <p:attrNameLst>
                                          <p:attrName>ppt_x</p:attrName>
                                        </p:attrNameLst>
                                      </p:cBhvr>
                                      <p:tavLst>
                                        <p:tav tm="0">
                                          <p:val>
                                            <p:strVal val="#ppt_x"/>
                                          </p:val>
                                        </p:tav>
                                        <p:tav tm="100000">
                                          <p:val>
                                            <p:strVal val="#ppt_x"/>
                                          </p:val>
                                        </p:tav>
                                      </p:tavLst>
                                    </p:anim>
                                    <p:anim calcmode="lin" valueType="num">
                                      <p:cBhvr additive="base">
                                        <p:cTn id="14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txBox="1">
                <a:spLocks noChangeArrowheads="1"/>
              </p:cNvSpPr>
              <p:nvPr/>
            </p:nvSpPr>
            <p:spPr>
              <a:xfrm>
                <a:off x="324048" y="1484784"/>
                <a:ext cx="4608000" cy="3715184"/>
              </a:xfrm>
              <a:prstGeom prst="rect">
                <a:avLst/>
              </a:prstGeom>
            </p:spPr>
            <p:txBody>
              <a:bodyPr vert="horz" lIns="91440" tIns="45720" rIns="91440" bIns="45720" rtlCol="0">
                <a:spAutoFit/>
              </a:bodyPr>
              <a:lstStyle/>
              <a:p>
                <a:pPr marL="342900" marR="0" lvl="0" indent="-342900" algn="just" defTabSz="914400" rtl="0" eaLnBrk="1" fontAlgn="auto" latinLnBrk="0" hangingPunct="1">
                  <a:lnSpc>
                    <a:spcPct val="150000"/>
                  </a:lnSpc>
                  <a:spcBef>
                    <a:spcPts val="600"/>
                  </a:spcBef>
                  <a:spcAft>
                    <a:spcPts val="0"/>
                  </a:spcAft>
                  <a:buClrTx/>
                  <a:buSzTx/>
                  <a:buFont typeface="Wingdings" pitchFamily="2" charset="2"/>
                  <a:buNone/>
                  <a:tabLst/>
                  <a:defRPr/>
                </a:pPr>
                <a:r>
                  <a:rPr kumimoji="0" lang="zh-CN" altLang="en-US" b="1"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两点假设</a:t>
                </a:r>
                <a:r>
                  <a:rPr kumimoji="0" lang="zh-CN" altLang="en-US"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a:t>
                </a:r>
              </a:p>
              <a:p>
                <a:pPr marL="342900" marR="0" lvl="0" indent="-342900" algn="just" defTabSz="914400" rtl="0" eaLnBrk="1" fontAlgn="auto" latinLnBrk="0" hangingPunct="1">
                  <a:lnSpc>
                    <a:spcPct val="150000"/>
                  </a:lnSpc>
                  <a:spcBef>
                    <a:spcPts val="600"/>
                  </a:spcBef>
                  <a:spcAft>
                    <a:spcPts val="0"/>
                  </a:spcAft>
                  <a:buClrTx/>
                  <a:buSzTx/>
                  <a:buFont typeface="Wingdings" pitchFamily="2" charset="2"/>
                  <a:buNone/>
                  <a:tabLst/>
                  <a:defRPr/>
                </a:pPr>
                <a:r>
                  <a:rPr kumimoji="0" lang="zh-CN" altLang="en-US"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  （</a:t>
                </a:r>
                <a:r>
                  <a:rPr kumimoji="0" lang="en-US" altLang="zh-CN"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1</a:t>
                </a:r>
                <a:r>
                  <a:rPr kumimoji="0" lang="zh-CN" altLang="en-US"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）存在环境容纳量</a:t>
                </a:r>
                <a:r>
                  <a:rPr kumimoji="0" lang="en-US" altLang="zh-CN" i="1" u="none" strike="noStrike" kern="1200" cap="none" spc="0" normalizeH="0" baseline="0" noProof="0" dirty="0" smtClean="0">
                    <a:ln>
                      <a:noFill/>
                    </a:ln>
                    <a:solidFill>
                      <a:srgbClr val="000000"/>
                    </a:solidFill>
                    <a:uLnTx/>
                    <a:uFillTx/>
                    <a:latin typeface="Times New Roman" pitchFamily="18" charset="0"/>
                    <a:cs typeface="Times New Roman" pitchFamily="18" charset="0"/>
                  </a:rPr>
                  <a:t>K</a:t>
                </a:r>
                <a:r>
                  <a:rPr kumimoji="0" lang="zh-CN" altLang="en-US"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a:t>
                </a:r>
              </a:p>
              <a:p>
                <a:pPr marL="342900" marR="0" lvl="0" indent="-342900" algn="just" defTabSz="914400" rtl="0" eaLnBrk="1" fontAlgn="auto" latinLnBrk="0" hangingPunct="1">
                  <a:lnSpc>
                    <a:spcPct val="150000"/>
                  </a:lnSpc>
                  <a:spcBef>
                    <a:spcPts val="600"/>
                  </a:spcBef>
                  <a:spcAft>
                    <a:spcPts val="0"/>
                  </a:spcAft>
                  <a:buClrTx/>
                  <a:buSzTx/>
                  <a:buFont typeface="Wingdings" pitchFamily="2" charset="2"/>
                  <a:buNone/>
                  <a:tabLst/>
                  <a:defRPr/>
                </a:pPr>
                <a:r>
                  <a:rPr kumimoji="0" lang="zh-CN" altLang="en-US"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  （</a:t>
                </a:r>
                <a:r>
                  <a:rPr kumimoji="0" lang="en-US" altLang="zh-CN"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2</a:t>
                </a:r>
                <a:r>
                  <a:rPr kumimoji="0" lang="zh-CN" altLang="en-US"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）增长率</a:t>
                </a:r>
                <a:r>
                  <a:rPr kumimoji="0" lang="en-US" altLang="zh-CN" i="1" u="none" strike="noStrike" kern="1200" cap="none" spc="0" normalizeH="0" baseline="0" noProof="0" dirty="0" smtClean="0">
                    <a:ln>
                      <a:noFill/>
                    </a:ln>
                    <a:solidFill>
                      <a:srgbClr val="000000"/>
                    </a:solidFill>
                    <a:uLnTx/>
                    <a:uFillTx/>
                    <a:latin typeface="Times New Roman" pitchFamily="18" charset="0"/>
                    <a:cs typeface="Times New Roman" pitchFamily="18" charset="0"/>
                  </a:rPr>
                  <a:t>r</a:t>
                </a:r>
                <a:r>
                  <a:rPr kumimoji="0" lang="zh-CN" altLang="en-US"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随密度上升按比例下降。</a:t>
                </a:r>
              </a:p>
              <a:p>
                <a:pPr marL="342900" marR="0" lvl="0" indent="-342900" algn="just" defTabSz="914400" rtl="0" eaLnBrk="1" fontAlgn="auto" latinLnBrk="0" hangingPunct="1">
                  <a:lnSpc>
                    <a:spcPct val="150000"/>
                  </a:lnSpc>
                  <a:spcBef>
                    <a:spcPts val="600"/>
                  </a:spcBef>
                  <a:spcAft>
                    <a:spcPts val="600"/>
                  </a:spcAft>
                  <a:buClrTx/>
                  <a:buSzTx/>
                  <a:buFont typeface="Wingdings" pitchFamily="2" charset="2"/>
                  <a:buNone/>
                  <a:tabLst/>
                  <a:defRPr/>
                </a:pPr>
                <a14:m>
                  <m:oMathPara xmlns:m="http://schemas.openxmlformats.org/officeDocument/2006/math">
                    <m:oMathParaPr>
                      <m:jc m:val="centerGroup"/>
                    </m:oMathParaPr>
                    <m:oMath xmlns:m="http://schemas.openxmlformats.org/officeDocument/2006/math">
                      <m:f>
                        <m:fPr>
                          <m:ctrlPr>
                            <a:rPr kumimoji="0" lang="en-US" altLang="zh-CN"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ctrlPr>
                        </m:fPr>
                        <m:num>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𝑑𝑁</m:t>
                          </m:r>
                        </m:num>
                        <m:den>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𝑑𝑡</m:t>
                          </m:r>
                        </m:den>
                      </m:f>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m:t>
                      </m:r>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𝑟𝑁</m:t>
                      </m:r>
                      <m:d>
                        <m:dPr>
                          <m:ctrlP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ctrlPr>
                        </m:dPr>
                        <m:e>
                          <m:f>
                            <m:fPr>
                              <m:ctrlP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ctrlPr>
                            </m:fPr>
                            <m:num>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𝐾</m:t>
                              </m:r>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m:t>
                              </m:r>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𝑁</m:t>
                              </m:r>
                            </m:num>
                            <m:den>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𝐾</m:t>
                              </m:r>
                            </m:den>
                          </m:f>
                        </m:e>
                      </m:d>
                    </m:oMath>
                  </m:oMathPara>
                </a14:m>
                <a:endParaRPr kumimoji="0" lang="zh-CN" altLang="en-US" i="0" u="none" strike="noStrike" kern="1200" cap="none" spc="0" normalizeH="0" baseline="0" noProof="0" dirty="0" smtClean="0">
                  <a:ln>
                    <a:noFill/>
                  </a:ln>
                  <a:solidFill>
                    <a:srgbClr val="000000"/>
                  </a:solidFill>
                  <a:uLnTx/>
                  <a:uFillTx/>
                  <a:latin typeface="Times New Roman" pitchFamily="18" charset="0"/>
                  <a:cs typeface="Times New Roman" pitchFamily="18" charset="0"/>
                </a:endParaRPr>
              </a:p>
              <a:p>
                <a:pPr marL="342900" marR="0" lvl="0" indent="-342900" algn="just" defTabSz="914400" rtl="0" eaLnBrk="1" fontAlgn="auto" latinLnBrk="0" hangingPunct="1">
                  <a:lnSpc>
                    <a:spcPct val="150000"/>
                  </a:lnSpc>
                  <a:spcBef>
                    <a:spcPts val="600"/>
                  </a:spcBef>
                  <a:spcAft>
                    <a:spcPts val="0"/>
                  </a:spcAft>
                  <a:buClrTx/>
                  <a:buSzTx/>
                  <a:buFont typeface="Wingdings" pitchFamily="2" charset="2"/>
                  <a:buNone/>
                  <a:tabLst/>
                  <a:defRPr/>
                </a:pPr>
                <a:r>
                  <a:rPr kumimoji="0" lang="zh-CN" altLang="en-US"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其积分式：</a:t>
                </a:r>
                <a14:m>
                  <m:oMath xmlns:m="http://schemas.openxmlformats.org/officeDocument/2006/math">
                    <m:sSub>
                      <m:sSubPr>
                        <m:ctrlPr>
                          <a:rPr kumimoji="0" lang="en-US" altLang="zh-CN"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ctrlPr>
                      </m:sSubPr>
                      <m:e>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𝑁</m:t>
                        </m:r>
                      </m:e>
                      <m:sub>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𝑡</m:t>
                        </m:r>
                      </m:sub>
                    </m:sSub>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m:t>
                    </m:r>
                    <m:f>
                      <m:fPr>
                        <m:type m:val="lin"/>
                        <m:ctrlPr>
                          <a:rPr kumimoji="0" lang="en-US" altLang="zh-CN"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ctrlPr>
                      </m:fPr>
                      <m:num>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𝐾</m:t>
                        </m:r>
                      </m:num>
                      <m:den>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(1+</m:t>
                        </m:r>
                        <m:sSup>
                          <m:sSupPr>
                            <m:ctrlP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ctrlPr>
                          </m:sSupPr>
                          <m:e>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𝑒</m:t>
                            </m:r>
                          </m:e>
                          <m:sup>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𝑎</m:t>
                            </m:r>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m:t>
                            </m:r>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𝑟𝑡</m:t>
                            </m:r>
                          </m:sup>
                        </m:sSup>
                        <m:r>
                          <a:rPr kumimoji="0" lang="en-US" altLang="zh-CN" b="0" i="1" u="none" strike="noStrike" kern="1200" cap="none" spc="0" normalizeH="0" baseline="0" noProof="0" smtClean="0">
                            <a:ln>
                              <a:noFill/>
                            </a:ln>
                            <a:solidFill>
                              <a:srgbClr val="000000"/>
                            </a:solidFill>
                            <a:uLnTx/>
                            <a:uFillTx/>
                            <a:latin typeface="Cambria Math" panose="02040503050406030204" pitchFamily="18" charset="0"/>
                            <a:cs typeface="Times New Roman" pitchFamily="18" charset="0"/>
                          </a:rPr>
                          <m:t>)</m:t>
                        </m:r>
                      </m:den>
                    </m:f>
                  </m:oMath>
                </a14:m>
                <a:endParaRPr kumimoji="0" lang="en-US" altLang="zh-CN" i="0" u="none" strike="noStrike" kern="1200" cap="none" spc="0" normalizeH="0" baseline="0" noProof="0" dirty="0" smtClean="0">
                  <a:ln>
                    <a:noFill/>
                  </a:ln>
                  <a:solidFill>
                    <a:srgbClr val="000000"/>
                  </a:solidFill>
                  <a:uLnTx/>
                  <a:uFillTx/>
                  <a:latin typeface="Times New Roman" pitchFamily="18" charset="0"/>
                  <a:cs typeface="Times New Roman" pitchFamily="18" charset="0"/>
                </a:endParaRPr>
              </a:p>
              <a:p>
                <a:pPr marR="0" lvl="0" algn="just" defTabSz="914400" rtl="0" eaLnBrk="1" fontAlgn="auto" latinLnBrk="0" hangingPunct="1">
                  <a:lnSpc>
                    <a:spcPct val="150000"/>
                  </a:lnSpc>
                  <a:spcBef>
                    <a:spcPts val="600"/>
                  </a:spcBef>
                  <a:spcAft>
                    <a:spcPts val="0"/>
                  </a:spcAft>
                  <a:buClrTx/>
                  <a:buSzTx/>
                  <a:buFont typeface="Wingdings" pitchFamily="2" charset="2"/>
                  <a:buNone/>
                  <a:tabLst/>
                  <a:defRPr/>
                </a:pPr>
                <a:r>
                  <a:rPr lang="zh-CN" altLang="en-US" dirty="0" smtClean="0">
                    <a:solidFill>
                      <a:srgbClr val="000000"/>
                    </a:solidFill>
                    <a:latin typeface="Times New Roman" pitchFamily="18" charset="0"/>
                    <a:cs typeface="Times New Roman" pitchFamily="18" charset="0"/>
                  </a:rPr>
                  <a:t>参数</a:t>
                </a:r>
                <a14:m>
                  <m:oMath xmlns:m="http://schemas.openxmlformats.org/officeDocument/2006/math">
                    <m:r>
                      <a:rPr lang="en-US" altLang="zh-CN" b="0" i="1" smtClean="0">
                        <a:solidFill>
                          <a:srgbClr val="000000"/>
                        </a:solidFill>
                        <a:latin typeface="Cambria Math" panose="02040503050406030204" pitchFamily="18" charset="0"/>
                        <a:cs typeface="Times New Roman" pitchFamily="18" charset="0"/>
                      </a:rPr>
                      <m:t>𝑎</m:t>
                    </m:r>
                  </m:oMath>
                </a14:m>
                <a:r>
                  <a:rPr lang="zh-CN" altLang="en-US" dirty="0" smtClean="0">
                    <a:solidFill>
                      <a:srgbClr val="000000"/>
                    </a:solidFill>
                    <a:latin typeface="Times New Roman" pitchFamily="18" charset="0"/>
                    <a:cs typeface="Times New Roman" pitchFamily="18" charset="0"/>
                  </a:rPr>
                  <a:t>的值取决于</a:t>
                </a:r>
                <a14:m>
                  <m:oMath xmlns:m="http://schemas.openxmlformats.org/officeDocument/2006/math">
                    <m:sSub>
                      <m:sSubPr>
                        <m:ctrlPr>
                          <a:rPr lang="en-US" altLang="zh-CN" i="1" smtClean="0">
                            <a:solidFill>
                              <a:srgbClr val="000000"/>
                            </a:solidFill>
                            <a:latin typeface="Cambria Math" panose="02040503050406030204" pitchFamily="18" charset="0"/>
                            <a:cs typeface="Times New Roman" pitchFamily="18" charset="0"/>
                          </a:rPr>
                        </m:ctrlPr>
                      </m:sSubPr>
                      <m:e>
                        <m:r>
                          <a:rPr lang="en-US" altLang="zh-CN" b="0" i="1" smtClean="0">
                            <a:solidFill>
                              <a:srgbClr val="000000"/>
                            </a:solidFill>
                            <a:latin typeface="Cambria Math" panose="02040503050406030204" pitchFamily="18" charset="0"/>
                            <a:cs typeface="Times New Roman" pitchFamily="18" charset="0"/>
                          </a:rPr>
                          <m:t>𝑁</m:t>
                        </m:r>
                      </m:e>
                      <m:sub>
                        <m:r>
                          <a:rPr lang="en-US" altLang="zh-CN" b="0" i="1" smtClean="0">
                            <a:solidFill>
                              <a:srgbClr val="000000"/>
                            </a:solidFill>
                            <a:latin typeface="Cambria Math" panose="02040503050406030204" pitchFamily="18" charset="0"/>
                            <a:cs typeface="Times New Roman" pitchFamily="18" charset="0"/>
                          </a:rPr>
                          <m:t>0</m:t>
                        </m:r>
                      </m:sub>
                    </m:sSub>
                  </m:oMath>
                </a14:m>
                <a:r>
                  <a:rPr lang="zh-CN" altLang="en-US" dirty="0" smtClean="0">
                    <a:solidFill>
                      <a:srgbClr val="000000"/>
                    </a:solidFill>
                    <a:latin typeface="Times New Roman" pitchFamily="18" charset="0"/>
                    <a:cs typeface="Times New Roman" pitchFamily="18" charset="0"/>
                  </a:rPr>
                  <a:t>，表示曲线对原点的相对位置。</a:t>
                </a:r>
                <a:endParaRPr kumimoji="0" lang="zh-CN" altLang="en-US" i="0" u="none" strike="noStrike" kern="1200" cap="none" spc="0" normalizeH="0" baseline="0" noProof="0" dirty="0" smtClean="0">
                  <a:ln>
                    <a:noFill/>
                  </a:ln>
                  <a:solidFill>
                    <a:srgbClr val="000000"/>
                  </a:solidFill>
                  <a:uLnTx/>
                  <a:uFillTx/>
                  <a:latin typeface="Times New Roman" pitchFamily="18" charset="0"/>
                  <a:cs typeface="Times New Roman" pitchFamily="18" charset="0"/>
                </a:endParaRPr>
              </a:p>
            </p:txBody>
          </p:sp>
        </mc:Choice>
        <mc:Fallback xmlns="">
          <p:sp>
            <p:nvSpPr>
              <p:cNvPr id="4" name="Rectangle 3"/>
              <p:cNvSpPr txBox="1">
                <a:spLocks noRot="1" noChangeAspect="1" noMove="1" noResize="1" noEditPoints="1" noAdjustHandles="1" noChangeArrowheads="1" noChangeShapeType="1" noTextEdit="1"/>
              </p:cNvSpPr>
              <p:nvPr/>
            </p:nvSpPr>
            <p:spPr>
              <a:xfrm>
                <a:off x="324048" y="1484784"/>
                <a:ext cx="4608000" cy="3715184"/>
              </a:xfrm>
              <a:prstGeom prst="rect">
                <a:avLst/>
              </a:prstGeom>
              <a:blipFill rotWithShape="0">
                <a:blip r:embed="rId2"/>
                <a:stretch>
                  <a:fillRect l="-1058" r="-1190" b="-1314"/>
                </a:stretch>
              </a:blipFill>
            </p:spPr>
            <p:txBody>
              <a:bodyPr/>
              <a:lstStyle/>
              <a:p>
                <a:r>
                  <a:rPr lang="zh-CN" altLang="en-US">
                    <a:noFill/>
                  </a:rPr>
                  <a:t> </a:t>
                </a:r>
              </a:p>
            </p:txBody>
          </p:sp>
        </mc:Fallback>
      </mc:AlternateContent>
      <p:pic>
        <p:nvPicPr>
          <p:cNvPr id="5" name="Picture 75" descr="d:\360se6\User Data\temp\u=1534736722,2119564020&amp;fm=21&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t="-1" b="-324"/>
          <a:stretch/>
        </p:blipFill>
        <p:spPr bwMode="auto">
          <a:xfrm>
            <a:off x="5328124" y="1556792"/>
            <a:ext cx="3528392" cy="38937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
          <p:cNvSpPr txBox="1"/>
          <p:nvPr/>
        </p:nvSpPr>
        <p:spPr>
          <a:xfrm>
            <a:off x="8604488" y="4865221"/>
            <a:ext cx="360000" cy="338554"/>
          </a:xfrm>
          <a:prstGeom prst="rect">
            <a:avLst/>
          </a:prstGeom>
          <a:noFill/>
        </p:spPr>
        <p:txBody>
          <a:bodyPr wrap="square" rtlCol="0">
            <a:spAutoFit/>
          </a:bodyPr>
          <a:lstStyle/>
          <a:p>
            <a:pPr algn="ctr"/>
            <a:r>
              <a:rPr lang="en-US" altLang="zh-CN" sz="1600" dirty="0" smtClean="0"/>
              <a:t>(</a:t>
            </a:r>
            <a:r>
              <a:rPr lang="en-US" altLang="zh-CN" sz="1600" i="1" dirty="0" smtClean="0"/>
              <a:t>t</a:t>
            </a:r>
            <a:r>
              <a:rPr lang="en-US" altLang="zh-CN" sz="1600" dirty="0" smtClean="0"/>
              <a:t>)</a:t>
            </a:r>
            <a:endParaRPr lang="zh-CN" altLang="en-US" sz="1600" dirty="0"/>
          </a:p>
        </p:txBody>
      </p:sp>
      <p:sp>
        <p:nvSpPr>
          <p:cNvPr id="7" name="TextBox 13"/>
          <p:cNvSpPr txBox="1"/>
          <p:nvPr/>
        </p:nvSpPr>
        <p:spPr>
          <a:xfrm>
            <a:off x="6336236" y="1727647"/>
            <a:ext cx="504056" cy="338554"/>
          </a:xfrm>
          <a:prstGeom prst="rect">
            <a:avLst/>
          </a:prstGeom>
          <a:noFill/>
        </p:spPr>
        <p:txBody>
          <a:bodyPr wrap="square" rtlCol="0">
            <a:spAutoFit/>
          </a:bodyPr>
          <a:lstStyle/>
          <a:p>
            <a:r>
              <a:rPr lang="en-US" altLang="zh-CN" sz="1600" dirty="0" smtClean="0"/>
              <a:t>(</a:t>
            </a:r>
            <a:r>
              <a:rPr lang="en-US" altLang="zh-CN" sz="1600" i="1" dirty="0" smtClean="0"/>
              <a:t>N</a:t>
            </a:r>
            <a:r>
              <a:rPr lang="en-US" altLang="zh-CN" sz="1600" dirty="0" smtClean="0"/>
              <a:t>)</a:t>
            </a:r>
            <a:endParaRPr lang="zh-CN" altLang="en-US" sz="1600" dirty="0"/>
          </a:p>
        </p:txBody>
      </p:sp>
      <p:sp>
        <p:nvSpPr>
          <p:cNvPr id="8" name="TextBox 14"/>
          <p:cNvSpPr txBox="1"/>
          <p:nvPr/>
        </p:nvSpPr>
        <p:spPr>
          <a:xfrm>
            <a:off x="5148104" y="1984901"/>
            <a:ext cx="324000" cy="369332"/>
          </a:xfrm>
          <a:prstGeom prst="rect">
            <a:avLst/>
          </a:prstGeom>
          <a:solidFill>
            <a:schemeClr val="bg1"/>
          </a:solidFill>
        </p:spPr>
        <p:txBody>
          <a:bodyPr wrap="square" rtlCol="0">
            <a:spAutoFit/>
          </a:bodyPr>
          <a:lstStyle/>
          <a:p>
            <a:r>
              <a:rPr lang="en-US" altLang="zh-CN" i="1" dirty="0" smtClean="0"/>
              <a:t>K</a:t>
            </a:r>
            <a:endParaRPr lang="zh-CN" altLang="en-US" i="1" dirty="0"/>
          </a:p>
        </p:txBody>
      </p:sp>
      <p:sp>
        <p:nvSpPr>
          <p:cNvPr id="9" name="Rectangle 3"/>
          <p:cNvSpPr txBox="1">
            <a:spLocks noChangeArrowheads="1"/>
          </p:cNvSpPr>
          <p:nvPr/>
        </p:nvSpPr>
        <p:spPr>
          <a:xfrm>
            <a:off x="323528" y="570746"/>
            <a:ext cx="6516764" cy="553998"/>
          </a:xfrm>
          <a:prstGeom prst="rect">
            <a:avLst/>
          </a:prstGeom>
        </p:spPr>
        <p:txBody>
          <a:bodyPr vert="horz" wrap="square" lIns="91440" tIns="45720" rIns="91440" bIns="45720" rtlCol="0">
            <a:spAutoFit/>
          </a:bodyPr>
          <a:lstStyle/>
          <a:p>
            <a:pPr marL="342900" marR="0" lvl="0" indent="-342900" algn="just" defTabSz="914400" rtl="0" eaLnBrk="1" fontAlgn="auto" latinLnBrk="0" hangingPunct="1">
              <a:lnSpc>
                <a:spcPct val="150000"/>
              </a:lnSpc>
              <a:spcAft>
                <a:spcPts val="0"/>
              </a:spcAft>
              <a:buClrTx/>
              <a:buSzTx/>
              <a:buFont typeface="Wingdings" pitchFamily="2" charset="2"/>
              <a:buNone/>
              <a:tabLst/>
              <a:defRPr/>
            </a:pPr>
            <a:r>
              <a:rPr kumimoji="0" lang="zh-CN" altLang="en-US" sz="2000" b="1" i="0" u="none" strike="noStrike" kern="1200" cap="none" spc="0" normalizeH="0" baseline="0" noProof="0" dirty="0" smtClean="0">
                <a:ln>
                  <a:noFill/>
                </a:ln>
                <a:solidFill>
                  <a:srgbClr val="000000"/>
                </a:solidFill>
                <a:uLnTx/>
                <a:uFillTx/>
                <a:latin typeface="Times New Roman" pitchFamily="18" charset="0"/>
                <a:cs typeface="Times New Roman" pitchFamily="18" charset="0"/>
              </a:rPr>
              <a:t>与密度有关的种群增长模型：</a:t>
            </a:r>
            <a:r>
              <a:rPr kumimoji="0" lang="en-US" altLang="zh-CN" sz="2000" b="1" i="0" u="sng" strike="noStrike" kern="1200" cap="none" spc="0" normalizeH="0" baseline="0" noProof="0" dirty="0" smtClean="0">
                <a:ln>
                  <a:noFill/>
                </a:ln>
                <a:uLnTx/>
                <a:uFillTx/>
                <a:latin typeface="Times New Roman" pitchFamily="18" charset="0"/>
                <a:cs typeface="Times New Roman" pitchFamily="18" charset="0"/>
              </a:rPr>
              <a:t>Logistic </a:t>
            </a:r>
            <a:r>
              <a:rPr kumimoji="0" lang="zh-CN" altLang="en-US" sz="2000" b="1" i="0" u="sng" strike="noStrike" kern="1200" cap="none" spc="0" normalizeH="0" baseline="0" noProof="0" dirty="0" smtClean="0">
                <a:ln>
                  <a:noFill/>
                </a:ln>
                <a:uLnTx/>
                <a:uFillTx/>
                <a:latin typeface="Times New Roman" pitchFamily="18" charset="0"/>
                <a:cs typeface="Times New Roman" pitchFamily="18" charset="0"/>
              </a:rPr>
              <a:t>方程</a:t>
            </a:r>
            <a:endParaRPr kumimoji="0" lang="en-US" altLang="zh-CN" sz="2000" b="1" i="0" u="none" strike="noStrike" kern="1200" cap="none" spc="0" normalizeH="0" baseline="0" noProof="0" dirty="0" smtClean="0">
              <a:ln>
                <a:noFill/>
              </a:ln>
              <a:uLnTx/>
              <a:uFillTx/>
              <a:latin typeface="Times New Roman" pitchFamily="18" charset="0"/>
              <a:cs typeface="Times New Roman" pitchFamily="18" charset="0"/>
            </a:endParaRPr>
          </a:p>
        </p:txBody>
      </p:sp>
    </p:spTree>
    <p:extLst>
      <p:ext uri="{BB962C8B-B14F-4D97-AF65-F5344CB8AC3E}">
        <p14:creationId xmlns:p14="http://schemas.microsoft.com/office/powerpoint/2010/main" val="29719668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342536"/>
            <a:ext cx="8640000" cy="2970044"/>
          </a:xfrm>
          <a:prstGeom prst="rect">
            <a:avLst/>
          </a:prstGeom>
          <a:noFill/>
          <a:effectLst/>
        </p:spPr>
        <p:txBody>
          <a:bodyPr wrap="square">
            <a:spAutoFit/>
          </a:bodyPr>
          <a:lstStyle/>
          <a:p>
            <a:pPr algn="just">
              <a:lnSpc>
                <a:spcPct val="150000"/>
              </a:lnSpc>
              <a:spcBef>
                <a:spcPts val="600"/>
              </a:spcBef>
              <a:defRPr/>
            </a:pPr>
            <a:r>
              <a:rPr lang="en-US" altLang="zh-CN" b="1" dirty="0" smtClean="0">
                <a:latin typeface="Times New Roman" pitchFamily="18" charset="0"/>
                <a:cs typeface="Times New Roman" pitchFamily="18" charset="0"/>
              </a:rPr>
              <a:t>Logistic </a:t>
            </a:r>
            <a:r>
              <a:rPr lang="zh-CN" altLang="en-US" b="1" dirty="0" smtClean="0">
                <a:latin typeface="Times New Roman" pitchFamily="18" charset="0"/>
                <a:cs typeface="Times New Roman" pitchFamily="18" charset="0"/>
              </a:rPr>
              <a:t>曲线的</a:t>
            </a:r>
            <a:r>
              <a:rPr lang="en-US" altLang="zh-CN" b="1" dirty="0" smtClean="0">
                <a:latin typeface="Times New Roman" pitchFamily="18" charset="0"/>
                <a:cs typeface="Times New Roman" pitchFamily="18" charset="0"/>
              </a:rPr>
              <a:t>5</a:t>
            </a:r>
            <a:r>
              <a:rPr lang="zh-CN" altLang="en-US" b="1" dirty="0" smtClean="0">
                <a:latin typeface="Times New Roman" pitchFamily="18" charset="0"/>
                <a:cs typeface="Times New Roman" pitchFamily="18" charset="0"/>
              </a:rPr>
              <a:t>个时期</a:t>
            </a:r>
            <a:r>
              <a:rPr lang="zh-CN" altLang="en-US" dirty="0" smtClean="0">
                <a:latin typeface="Times New Roman" pitchFamily="18" charset="0"/>
                <a:cs typeface="Times New Roman" pitchFamily="18" charset="0"/>
              </a:rPr>
              <a:t>：</a:t>
            </a:r>
            <a:endParaRPr lang="en-US" altLang="zh-CN" dirty="0" smtClean="0">
              <a:latin typeface="Times New Roman" pitchFamily="18" charset="0"/>
              <a:cs typeface="Times New Roman" pitchFamily="18" charset="0"/>
            </a:endParaRPr>
          </a:p>
          <a:p>
            <a:pPr marL="342900" indent="-342900" algn="just">
              <a:lnSpc>
                <a:spcPct val="150000"/>
              </a:lnSpc>
              <a:spcBef>
                <a:spcPts val="600"/>
              </a:spcBef>
              <a:buFont typeface="+mj-ea"/>
              <a:buAutoNum type="circleNumDbPlain"/>
              <a:defRPr/>
            </a:pPr>
            <a:r>
              <a:rPr lang="zh-CN" altLang="en-US" b="1" dirty="0" smtClean="0">
                <a:latin typeface="Times New Roman" pitchFamily="18" charset="0"/>
                <a:cs typeface="Times New Roman" pitchFamily="18" charset="0"/>
              </a:rPr>
              <a:t>开始期</a:t>
            </a:r>
            <a:r>
              <a:rPr lang="zh-CN" altLang="en-US"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(--A)</a:t>
            </a:r>
            <a:r>
              <a:rPr lang="zh-CN" altLang="en-US" dirty="0" smtClean="0">
                <a:latin typeface="Times New Roman" pitchFamily="18" charset="0"/>
                <a:cs typeface="Times New Roman" pitchFamily="18" charset="0"/>
              </a:rPr>
              <a:t>：种群个体数很少，密度增加缓慢；</a:t>
            </a:r>
          </a:p>
          <a:p>
            <a:pPr marL="342900" indent="-342900" algn="just">
              <a:lnSpc>
                <a:spcPct val="150000"/>
              </a:lnSpc>
              <a:spcBef>
                <a:spcPts val="600"/>
              </a:spcBef>
              <a:buFont typeface="+mj-ea"/>
              <a:buAutoNum type="circleNumDbPlain"/>
              <a:defRPr/>
            </a:pPr>
            <a:r>
              <a:rPr lang="zh-CN" altLang="en-US" b="1" dirty="0" smtClean="0">
                <a:latin typeface="Times New Roman" pitchFamily="18" charset="0"/>
                <a:cs typeface="Times New Roman" pitchFamily="18" charset="0"/>
              </a:rPr>
              <a:t>加速期</a:t>
            </a:r>
            <a:r>
              <a:rPr lang="zh-CN" altLang="en-US"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(AB)</a:t>
            </a:r>
            <a:r>
              <a:rPr lang="zh-CN" altLang="en-US" dirty="0" smtClean="0">
                <a:latin typeface="Times New Roman" pitchFamily="18" charset="0"/>
                <a:cs typeface="Times New Roman" pitchFamily="18" charset="0"/>
              </a:rPr>
              <a:t>：随着个体数增加，密度增长逐渐加快；</a:t>
            </a:r>
          </a:p>
          <a:p>
            <a:pPr marL="342900" indent="-342900" algn="just">
              <a:lnSpc>
                <a:spcPct val="150000"/>
              </a:lnSpc>
              <a:spcBef>
                <a:spcPts val="600"/>
              </a:spcBef>
              <a:buFont typeface="+mj-ea"/>
              <a:buAutoNum type="circleNumDbPlain"/>
              <a:defRPr/>
            </a:pPr>
            <a:r>
              <a:rPr lang="zh-CN" altLang="en-US" b="1" dirty="0" smtClean="0">
                <a:latin typeface="Times New Roman" pitchFamily="18" charset="0"/>
                <a:cs typeface="Times New Roman" pitchFamily="18" charset="0"/>
              </a:rPr>
              <a:t>转折期</a:t>
            </a:r>
            <a:r>
              <a:rPr lang="zh-CN" altLang="en-US"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(B)</a:t>
            </a:r>
            <a:r>
              <a:rPr lang="zh-CN" altLang="en-US" dirty="0" smtClean="0">
                <a:latin typeface="Times New Roman" pitchFamily="18" charset="0"/>
                <a:cs typeface="Times New Roman" pitchFamily="18" charset="0"/>
              </a:rPr>
              <a:t>：个体数达到饱和密度一半</a:t>
            </a:r>
            <a:r>
              <a:rPr lang="zh-CN" altLang="en-US" dirty="0">
                <a:latin typeface="Times New Roman" pitchFamily="18" charset="0"/>
                <a:cs typeface="Times New Roman" pitchFamily="18" charset="0"/>
              </a:rPr>
              <a:t> </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K</a:t>
            </a:r>
            <a:r>
              <a:rPr lang="en-US" altLang="zh-CN" dirty="0" smtClean="0">
                <a:latin typeface="Times New Roman" pitchFamily="18" charset="0"/>
                <a:cs typeface="Times New Roman" pitchFamily="18" charset="0"/>
              </a:rPr>
              <a:t>/2) </a:t>
            </a:r>
            <a:r>
              <a:rPr lang="zh-CN" altLang="en-US" dirty="0" smtClean="0">
                <a:latin typeface="Times New Roman" pitchFamily="18" charset="0"/>
                <a:cs typeface="Times New Roman" pitchFamily="18" charset="0"/>
              </a:rPr>
              <a:t>时，密度增长最快；</a:t>
            </a:r>
          </a:p>
          <a:p>
            <a:pPr marL="342900" indent="-342900" algn="just">
              <a:lnSpc>
                <a:spcPct val="150000"/>
              </a:lnSpc>
              <a:spcBef>
                <a:spcPts val="600"/>
              </a:spcBef>
              <a:buFont typeface="+mj-ea"/>
              <a:buAutoNum type="circleNumDbPlain"/>
              <a:defRPr/>
            </a:pPr>
            <a:r>
              <a:rPr lang="zh-CN" altLang="en-US" b="1" dirty="0" smtClean="0">
                <a:latin typeface="Times New Roman" pitchFamily="18" charset="0"/>
                <a:cs typeface="Times New Roman" pitchFamily="18" charset="0"/>
              </a:rPr>
              <a:t>减速期 </a:t>
            </a:r>
            <a:r>
              <a:rPr lang="en-US" altLang="zh-CN" dirty="0" smtClean="0">
                <a:latin typeface="Times New Roman" pitchFamily="18" charset="0"/>
                <a:cs typeface="Times New Roman" pitchFamily="18" charset="0"/>
              </a:rPr>
              <a:t>(BC)</a:t>
            </a:r>
            <a:r>
              <a:rPr lang="zh-CN" altLang="en-US" dirty="0" smtClean="0">
                <a:latin typeface="Times New Roman" pitchFamily="18" charset="0"/>
                <a:cs typeface="Times New Roman" pitchFamily="18" charset="0"/>
              </a:rPr>
              <a:t>：个体数超过 </a:t>
            </a:r>
            <a:r>
              <a:rPr lang="en-US" altLang="zh-CN" i="1" dirty="0" smtClean="0">
                <a:latin typeface="Times New Roman" pitchFamily="18" charset="0"/>
                <a:cs typeface="Times New Roman" pitchFamily="18" charset="0"/>
              </a:rPr>
              <a:t>K</a:t>
            </a:r>
            <a:r>
              <a:rPr lang="en-US" altLang="zh-CN" dirty="0" smtClean="0">
                <a:latin typeface="Times New Roman" pitchFamily="18" charset="0"/>
                <a:cs typeface="Times New Roman" pitchFamily="18" charset="0"/>
              </a:rPr>
              <a:t>/2 </a:t>
            </a:r>
            <a:r>
              <a:rPr lang="zh-CN" altLang="en-US" dirty="0" smtClean="0">
                <a:latin typeface="Times New Roman" pitchFamily="18" charset="0"/>
                <a:cs typeface="Times New Roman" pitchFamily="18" charset="0"/>
              </a:rPr>
              <a:t>以后，密度增长逐渐变慢；</a:t>
            </a:r>
          </a:p>
          <a:p>
            <a:pPr marL="342900" indent="-342900" algn="just">
              <a:lnSpc>
                <a:spcPct val="150000"/>
              </a:lnSpc>
              <a:spcBef>
                <a:spcPts val="600"/>
              </a:spcBef>
              <a:buFont typeface="+mj-ea"/>
              <a:buAutoNum type="circleNumDbPlain"/>
              <a:defRPr/>
            </a:pPr>
            <a:r>
              <a:rPr lang="zh-CN" altLang="en-US" b="1" dirty="0" smtClean="0">
                <a:latin typeface="Times New Roman" pitchFamily="18" charset="0"/>
                <a:cs typeface="Times New Roman" pitchFamily="18" charset="0"/>
              </a:rPr>
              <a:t>饱和期</a:t>
            </a:r>
            <a:r>
              <a:rPr lang="zh-CN" altLang="en-US"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(C--)</a:t>
            </a:r>
            <a:r>
              <a:rPr lang="zh-CN" altLang="en-US" dirty="0" smtClean="0">
                <a:latin typeface="Times New Roman" pitchFamily="18" charset="0"/>
                <a:cs typeface="Times New Roman" pitchFamily="18" charset="0"/>
              </a:rPr>
              <a:t>：种群个体数非常接近</a:t>
            </a:r>
            <a:r>
              <a:rPr lang="en-US" altLang="zh-CN" i="1" dirty="0" smtClean="0">
                <a:latin typeface="Times New Roman" pitchFamily="18" charset="0"/>
                <a:cs typeface="Times New Roman" pitchFamily="18" charset="0"/>
              </a:rPr>
              <a:t>K </a:t>
            </a:r>
            <a:r>
              <a:rPr lang="zh-CN" altLang="en-US" dirty="0" smtClean="0">
                <a:latin typeface="Times New Roman" pitchFamily="18" charset="0"/>
                <a:cs typeface="Times New Roman" pitchFamily="18" charset="0"/>
              </a:rPr>
              <a:t>值而饱和。</a:t>
            </a:r>
          </a:p>
        </p:txBody>
      </p:sp>
      <p:graphicFrame>
        <p:nvGraphicFramePr>
          <p:cNvPr id="5" name="Object 4"/>
          <p:cNvGraphicFramePr>
            <a:graphicFrameLocks noChangeAspect="1"/>
          </p:cNvGraphicFramePr>
          <p:nvPr>
            <p:extLst>
              <p:ext uri="{D42A27DB-BD31-4B8C-83A1-F6EECF244321}">
                <p14:modId xmlns:p14="http://schemas.microsoft.com/office/powerpoint/2010/main" val="795476481"/>
              </p:ext>
            </p:extLst>
          </p:nvPr>
        </p:nvGraphicFramePr>
        <p:xfrm>
          <a:off x="2751858" y="3501008"/>
          <a:ext cx="3548334" cy="3202951"/>
        </p:xfrm>
        <a:graphic>
          <a:graphicData uri="http://schemas.openxmlformats.org/presentationml/2006/ole">
            <mc:AlternateContent xmlns:mc="http://schemas.openxmlformats.org/markup-compatibility/2006">
              <mc:Choice xmlns:v="urn:schemas-microsoft-com:vml" Requires="v">
                <p:oleObj spid="_x0000_s2067" name="SmartDraw" r:id="rId3" imgW="4742640" imgH="3639240" progId="SmartDraw.2">
                  <p:embed/>
                </p:oleObj>
              </mc:Choice>
              <mc:Fallback>
                <p:oleObj name="SmartDraw" r:id="rId3" imgW="4742640" imgH="3639240" progId="SmartDraw.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1858" y="3501008"/>
                        <a:ext cx="3548334" cy="320295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172613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330002" y="5013176"/>
            <a:ext cx="4369748" cy="432048"/>
          </a:xfrm>
        </p:spPr>
        <p:txBody>
          <a:bodyPr>
            <a:noAutofit/>
          </a:bodyPr>
          <a:lstStyle/>
          <a:p>
            <a:pPr algn="ctr" eaLnBrk="1" hangingPunct="1">
              <a:defRPr/>
            </a:pPr>
            <a:r>
              <a:rPr lang="zh-CN" altLang="en-US" sz="2000" dirty="0" smtClean="0"/>
              <a:t>果蝇个体数量增长的拟合曲线</a:t>
            </a:r>
          </a:p>
        </p:txBody>
      </p:sp>
      <p:pic>
        <p:nvPicPr>
          <p:cNvPr id="5" name="图片 4"/>
          <p:cNvPicPr>
            <a:picLocks noChangeAspect="1"/>
          </p:cNvPicPr>
          <p:nvPr/>
        </p:nvPicPr>
        <p:blipFill>
          <a:blip r:embed="rId2"/>
          <a:stretch>
            <a:fillRect/>
          </a:stretch>
        </p:blipFill>
        <p:spPr>
          <a:xfrm>
            <a:off x="2340732" y="908720"/>
            <a:ext cx="4359018" cy="3670110"/>
          </a:xfrm>
          <a:prstGeom prst="rect">
            <a:avLst/>
          </a:prstGeom>
        </p:spPr>
      </p:pic>
    </p:spTree>
    <p:extLst>
      <p:ext uri="{BB962C8B-B14F-4D97-AF65-F5344CB8AC3E}">
        <p14:creationId xmlns:p14="http://schemas.microsoft.com/office/powerpoint/2010/main" val="23672464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273</TotalTime>
  <Words>1125</Words>
  <Application>Microsoft Office PowerPoint</Application>
  <PresentationFormat>全屏显示(4:3)</PresentationFormat>
  <Paragraphs>87</Paragraphs>
  <Slides>24</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4" baseType="lpstr">
      <vt:lpstr>隶书</vt:lpstr>
      <vt:lpstr>宋体</vt:lpstr>
      <vt:lpstr>Arial</vt:lpstr>
      <vt:lpstr>Calibri</vt:lpstr>
      <vt:lpstr>Calibri Light</vt:lpstr>
      <vt:lpstr>Cambria Math</vt:lpstr>
      <vt:lpstr>Times New Roman</vt:lpstr>
      <vt:lpstr>Wingdings</vt:lpstr>
      <vt:lpstr>Office 主题</vt:lpstr>
      <vt:lpstr>SmartDraw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果蝇个体数量增长的拟合曲线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dc:creator>
  <cp:lastModifiedBy>wang</cp:lastModifiedBy>
  <cp:revision>26</cp:revision>
  <dcterms:created xsi:type="dcterms:W3CDTF">2017-11-06T12:46:36Z</dcterms:created>
  <dcterms:modified xsi:type="dcterms:W3CDTF">2017-12-17T06:59:36Z</dcterms:modified>
</cp:coreProperties>
</file>